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58" r:id="rId4"/>
    <p:sldId id="276" r:id="rId5"/>
    <p:sldId id="259" r:id="rId6"/>
    <p:sldId id="277" r:id="rId7"/>
    <p:sldId id="260" r:id="rId8"/>
    <p:sldId id="278" r:id="rId9"/>
    <p:sldId id="261" r:id="rId10"/>
    <p:sldId id="279" r:id="rId11"/>
    <p:sldId id="262" r:id="rId12"/>
    <p:sldId id="286" r:id="rId13"/>
    <p:sldId id="268" r:id="rId14"/>
    <p:sldId id="269" r:id="rId15"/>
    <p:sldId id="270" r:id="rId16"/>
    <p:sldId id="271" r:id="rId17"/>
    <p:sldId id="272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FD7"/>
    <a:srgbClr val="CA4C9D"/>
    <a:srgbClr val="CA97F9"/>
    <a:srgbClr val="AC94FF"/>
    <a:srgbClr val="F15DC0"/>
    <a:srgbClr val="F15DC1"/>
    <a:srgbClr val="D24FA2"/>
    <a:srgbClr val="D795E9"/>
    <a:srgbClr val="615787"/>
    <a:srgbClr val="7E7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35"/>
  </p:normalViewPr>
  <p:slideViewPr>
    <p:cSldViewPr snapToGrid="0" snapToObjects="1">
      <p:cViewPr varScale="1">
        <p:scale>
          <a:sx n="64" d="100"/>
          <a:sy n="64" d="100"/>
        </p:scale>
        <p:origin x="784" y="36"/>
      </p:cViewPr>
      <p:guideLst>
        <p:guide pos="529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E402A-20CE-4342-9C50-DBFF4040268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76588-E769-294F-ABF9-2CD1977F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Propozycja 2 na pokazanie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Propozycja 1 na pokazanie tytułów</a:t>
            </a:r>
            <a:r>
              <a:rPr lang="pl-PL" baseline="0" noProof="0" dirty="0"/>
              <a:t> slajdów.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Propozycja 2 na pokazanie tytułów</a:t>
            </a:r>
            <a:r>
              <a:rPr lang="pl-PL" baseline="0" noProof="0" dirty="0"/>
              <a:t> slajdów.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Zdjęcia w kołach</a:t>
            </a:r>
            <a:r>
              <a:rPr lang="pl-PL" baseline="0" noProof="0" dirty="0"/>
              <a:t> podobnie jak na www.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Zdjęcie osoby z największym doświadczeniem</a:t>
            </a:r>
            <a:r>
              <a:rPr lang="pl-PL" baseline="0" noProof="0" dirty="0"/>
              <a:t> + krótkie info.</a:t>
            </a:r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Ikona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Ikona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BOSZ.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6588-E769-294F-ABF9-2CD1977F4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3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22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71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27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52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49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2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40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19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31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0F3F-3EE9-2749-9B05-D03444436879}" type="datetimeFigureOut">
              <a:rPr lang="pl-PL" smtClean="0"/>
              <a:t>25.09.2017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4DC8-E716-394C-AD1E-3927570257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61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131" y="1666813"/>
            <a:ext cx="5792856" cy="34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1958453"/>
            <a:ext cx="9813758" cy="3179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b="1" dirty="0">
                <a:latin typeface="Futura LT Book" charset="0"/>
                <a:ea typeface="Futura LT Book" charset="0"/>
                <a:cs typeface="Futura LT Book" charset="0"/>
              </a:rPr>
              <a:t>Zadania aplikacji</a:t>
            </a:r>
          </a:p>
          <a:p>
            <a:pPr marL="0" indent="0">
              <a:buNone/>
            </a:pPr>
            <a:endParaRPr lang="pl-PL" sz="1800" dirty="0">
              <a:latin typeface="Futura LT Book" charset="0"/>
              <a:ea typeface="Futura LT Book" charset="0"/>
              <a:cs typeface="Futura LT Book" charset="0"/>
            </a:endParaRPr>
          </a:p>
          <a:p>
            <a:r>
              <a:rPr lang="pl-PL" sz="1800" dirty="0"/>
              <a:t>Podstawowym zadaniem aplikacji jest ułatwienie i usprawnienie sprawdzania listy gości podczas eventów – zarówno imprez zamkniętych, jak i wydarzeń biletowanych lub tych, na które obowiązują jedynie zapisy</a:t>
            </a:r>
            <a:endParaRPr lang="pl-PL" sz="1800" dirty="0">
              <a:latin typeface="Futura LT Book" charset="0"/>
              <a:ea typeface="Futura LT Book" charset="0"/>
              <a:cs typeface="Futura LT Book" charset="0"/>
            </a:endParaRPr>
          </a:p>
          <a:p>
            <a:r>
              <a:rPr lang="pl-PL" sz="1800" dirty="0"/>
              <a:t>Dodatkowe funkcje dostępne w aplikacji pozwalają na szybkie aktualizowanie danych kontaktowych odwiedzających czy utrzymywanie z nimi stałego kontaktu mailowego.</a:t>
            </a:r>
            <a:endParaRPr lang="pl-PL" sz="18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 rot="16200000">
            <a:off x="8495776" y="2937187"/>
            <a:ext cx="6970295" cy="871330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CA97F9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O PRODUKCIE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6" name="Rectangle 15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2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1966155"/>
            <a:ext cx="9813758" cy="206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Futura LT Book"/>
              </a:rPr>
              <a:t>Aplikacja jest dostosowana do działania na urządzeniach mobilnych, takich jak tablet i smartphone, co pozwala na rezygnację z wielostronicowych, papierowych list gości, a więc jest kolejnym krokiem w kierunku budowania wizerunku instytucji przyjaznej środowisku oraz oszczędzania czasu i energii pracowników.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4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 rot="16200000">
            <a:off x="8495776" y="2937187"/>
            <a:ext cx="6970295" cy="871330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CA97F9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O PRODUKCIE </a:t>
            </a:r>
          </a:p>
        </p:txBody>
      </p:sp>
    </p:spTree>
    <p:extLst>
      <p:ext uri="{BB962C8B-B14F-4D97-AF65-F5344CB8AC3E}">
        <p14:creationId xmlns:p14="http://schemas.microsoft.com/office/powerpoint/2010/main" val="111661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1959737"/>
            <a:ext cx="9579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Futura LT Book"/>
              </a:rPr>
              <a:t>Aplikacja </a:t>
            </a:r>
            <a:r>
              <a:rPr lang="pl-PL" sz="1800" dirty="0" err="1">
                <a:latin typeface="Futura LT Book"/>
              </a:rPr>
              <a:t>Klavo</a:t>
            </a:r>
            <a:r>
              <a:rPr lang="pl-PL" sz="1800" dirty="0">
                <a:latin typeface="Futura LT Book"/>
              </a:rPr>
              <a:t> </a:t>
            </a:r>
            <a:r>
              <a:rPr lang="pl-PL" sz="1800" dirty="0" err="1">
                <a:latin typeface="Futura LT Book"/>
              </a:rPr>
              <a:t>Check</a:t>
            </a:r>
            <a:r>
              <a:rPr lang="pl-PL" sz="1800" dirty="0">
                <a:latin typeface="Futura LT Book"/>
              </a:rPr>
              <a:t> List jest przeznaczona dla instytucji, które przywiązują dużą wagę do sprawnego organizowania eventów. Aplikacja pomaga w obsłudze gości i ich sprawnym odznaczaniu. Takie profesjonalne rozwiązanie sprawdzania listy gości polepsza i unowocześnia wizerunek instytucji w oczach jej partnerów, sponsorów oraz zwiedzających. Podkreśla zorganizowanie, a także daje możliwość zebrania danych kontaktowych do gości, w celu późniejszego kontaktu.</a:t>
            </a:r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 rot="16200000">
            <a:off x="8528385" y="2997951"/>
            <a:ext cx="6978316" cy="821991"/>
          </a:xfrm>
        </p:spPr>
        <p:txBody>
          <a:bodyPr>
            <a:noAutofit/>
          </a:bodyPr>
          <a:lstStyle/>
          <a:p>
            <a:pPr algn="r"/>
            <a:r>
              <a:rPr lang="pl-PL" sz="4600">
                <a:solidFill>
                  <a:srgbClr val="947FD7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DLA KOGO?</a:t>
            </a:r>
            <a:endParaRPr lang="pl-PL" sz="4600" dirty="0">
              <a:solidFill>
                <a:srgbClr val="947FD7">
                  <a:alpha val="40000"/>
                </a:srgb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38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8400001" y="3102186"/>
            <a:ext cx="7182943" cy="721895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7E71AA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PANEL ANKIETEO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5" name="Rectangle 14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ED548D-D1B7-4650-BBBC-4991A46C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000"/>
            <a:ext cx="10515600" cy="435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Futura LT Book"/>
              </a:rPr>
              <a:t>Każdy klient będzie posiadał spersonalizowane konto w aplikacji, dzięki czemu będzie miał dostęp do stworzonej bazy adresowej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34DC5256-6735-4C9D-8162-D2B5474E37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0" y="1458000"/>
            <a:ext cx="3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 rot="16200000">
            <a:off x="8400001" y="3102186"/>
            <a:ext cx="7182943" cy="721895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7E71AA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PANEL ANKIETEO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46E1E88B-F915-4B24-BBBA-46EF96602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85" y="1822105"/>
            <a:ext cx="3600000" cy="5040000"/>
          </a:xfrm>
          <a:prstGeom prst="rect">
            <a:avLst/>
          </a:prstGeom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ECCE038-D91E-4132-9C5C-5BC25556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385" y="720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Futura LT Book"/>
              </a:rPr>
              <a:t>Po otworzeniu aplikacji pojawia się nam strona ze wszystkimi wydarzeniami które instytucja kultury stworzyła.</a:t>
            </a:r>
          </a:p>
        </p:txBody>
      </p:sp>
    </p:spTree>
    <p:extLst>
      <p:ext uri="{BB962C8B-B14F-4D97-AF65-F5344CB8AC3E}">
        <p14:creationId xmlns:p14="http://schemas.microsoft.com/office/powerpoint/2010/main" val="144390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 rot="16200000">
            <a:off x="8400001" y="3102186"/>
            <a:ext cx="7182943" cy="721895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7E71AA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PANEL ANKIETEO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41BAA3D-120D-4FA0-A05A-9EE8EB6C8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latin typeface="Futura LT Book"/>
              </a:rPr>
              <a:t>Aby rozpocząć korzystanie z </a:t>
            </a:r>
            <a:r>
              <a:rPr lang="pl-PL" sz="1800" dirty="0" err="1">
                <a:latin typeface="Futura LT Book"/>
              </a:rPr>
              <a:t>Check</a:t>
            </a:r>
            <a:r>
              <a:rPr lang="pl-PL" sz="1800" dirty="0">
                <a:latin typeface="Futura LT Book"/>
              </a:rPr>
              <a:t> Listy nie musisz dodawać gości indywidualnie. Możesz zaimportować do aplikacji listę Twoich stałych gości z Excela, grupować ich oraz edytować i sortować w dowolny sposób. </a:t>
            </a:r>
          </a:p>
          <a:p>
            <a:endParaRPr lang="pl-PL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2521FF46-9D90-44E7-87EC-0A88902CC2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66" y="1822105"/>
            <a:ext cx="3600000" cy="504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BF56AEEA-D4B7-41EB-9C34-63B4FADFA5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82" y="1822105"/>
            <a:ext cx="360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 rot="16200000">
            <a:off x="8400001" y="3102186"/>
            <a:ext cx="7182943" cy="721895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7E71AA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PANEL ANKIETEO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DC72704-ACBE-4597-B3EB-062F5E99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05" y="720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Futura LT Book"/>
              </a:rPr>
              <a:t>Przybyłych gości można wyszukać poprzez wpisanie imienia, nazwiska bądź nazwy instytucji, którą reprezentują.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7B2E6AD5-EE03-4BA0-B3E4-136C25A44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02703" y="1818000"/>
            <a:ext cx="360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 rot="16200000">
            <a:off x="8400001" y="3102186"/>
            <a:ext cx="7182943" cy="721895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7E71AA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PANEL ANKIETEO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E03DB67-F05A-4BD8-A817-E413B913C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00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>
                <a:latin typeface="Futura LT Book"/>
              </a:rPr>
              <a:t>Podczas odznaczania obecności gościa, istnieje możliwość dodania  informacji kontaktowych, takich jak email oraz numer telefonu do katalogu danych </a:t>
            </a:r>
            <a:r>
              <a:rPr lang="pl-PL" sz="1800" dirty="0" err="1">
                <a:latin typeface="Futura LT Book"/>
              </a:rPr>
              <a:t>Klavo</a:t>
            </a:r>
            <a:r>
              <a:rPr lang="pl-PL" sz="1800" dirty="0">
                <a:latin typeface="Futura LT Book"/>
              </a:rPr>
              <a:t> </a:t>
            </a:r>
            <a:r>
              <a:rPr lang="pl-PL" sz="1800" dirty="0" err="1">
                <a:latin typeface="Futura LT Book"/>
              </a:rPr>
              <a:t>Check</a:t>
            </a:r>
            <a:r>
              <a:rPr lang="pl-PL" sz="1800" dirty="0">
                <a:latin typeface="Futura LT Book"/>
              </a:rPr>
              <a:t> List. Dzięki tej opcji Twoja instytucja będzie operowała bazą danych zawierającą niezbędne informacje o odwiedzających ją gościach.</a:t>
            </a:r>
          </a:p>
          <a:p>
            <a:endParaRPr lang="pl-PL" sz="1800" dirty="0">
              <a:latin typeface="Futura LT Book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C88C042-7EA4-4106-A421-D5C605D5E0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17755" y="1844061"/>
            <a:ext cx="360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3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 rot="16200000">
            <a:off x="8400001" y="3102186"/>
            <a:ext cx="7182943" cy="721895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7E71AA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PANEL ANKIETEO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7" name="Rectangle 16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E03DB67-F05A-4BD8-A817-E413B913C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Futura LT Book"/>
              </a:rPr>
              <a:t>Dzięki </a:t>
            </a:r>
            <a:r>
              <a:rPr lang="pl-PL" sz="2000" b="1" dirty="0" err="1">
                <a:latin typeface="Futura LT Book"/>
              </a:rPr>
              <a:t>Klavo</a:t>
            </a:r>
            <a:r>
              <a:rPr lang="pl-PL" sz="2000" b="1" dirty="0">
                <a:latin typeface="Futura LT Book"/>
              </a:rPr>
              <a:t> </a:t>
            </a:r>
            <a:r>
              <a:rPr lang="pl-PL" sz="2000" b="1" dirty="0" err="1">
                <a:latin typeface="Futura LT Book"/>
              </a:rPr>
              <a:t>Check</a:t>
            </a:r>
            <a:r>
              <a:rPr lang="pl-PL" sz="2000" b="1" dirty="0">
                <a:latin typeface="Futura LT Book"/>
              </a:rPr>
              <a:t> List:</a:t>
            </a:r>
          </a:p>
          <a:p>
            <a:pPr marL="0" indent="0">
              <a:buNone/>
            </a:pPr>
            <a:endParaRPr lang="pl-PL" sz="1800" dirty="0">
              <a:latin typeface="Futura LT Book"/>
            </a:endParaRPr>
          </a:p>
          <a:p>
            <a:pPr lvl="0"/>
            <a:r>
              <a:rPr lang="pl-PL" sz="1800" dirty="0">
                <a:latin typeface="Futura LT Book"/>
              </a:rPr>
              <a:t>Przyśpieszysz i usprawnisz sprawdzanie list gości </a:t>
            </a:r>
          </a:p>
          <a:p>
            <a:pPr lvl="0"/>
            <a:r>
              <a:rPr lang="pl-PL" sz="1800" dirty="0">
                <a:latin typeface="Futura LT Book"/>
              </a:rPr>
              <a:t>Twoja baza kontaktów będzie zawsze aktualna</a:t>
            </a:r>
          </a:p>
          <a:p>
            <a:pPr lvl="0"/>
            <a:r>
              <a:rPr lang="pl-PL" sz="1800" dirty="0">
                <a:latin typeface="Futura LT Book"/>
              </a:rPr>
              <a:t>Na zawsze zrezygnujesz z wielostronicowych spisów zaproszonych osób</a:t>
            </a:r>
          </a:p>
          <a:p>
            <a:pPr lvl="0"/>
            <a:r>
              <a:rPr lang="pl-PL" sz="1800" dirty="0">
                <a:latin typeface="Futura LT Book"/>
              </a:rPr>
              <a:t>Unikniesz pomyłek przy sprawdzaniu listy gości</a:t>
            </a:r>
          </a:p>
          <a:p>
            <a:pPr lvl="0"/>
            <a:r>
              <a:rPr lang="pl-PL" sz="1800" dirty="0">
                <a:latin typeface="Futura LT Book"/>
              </a:rPr>
              <a:t>W kilka sekund roześlesz maile z podziękowaniami do wszystkich, którzy pojawili się na Twoim wydarzeniu</a:t>
            </a:r>
          </a:p>
          <a:p>
            <a:pPr lvl="0"/>
            <a:r>
              <a:rPr lang="pl-PL" sz="1800" dirty="0">
                <a:latin typeface="Futura LT Book"/>
              </a:rPr>
              <a:t>Zmodernizujesz wizerunek swojej instytucji </a:t>
            </a:r>
          </a:p>
          <a:p>
            <a:endParaRPr lang="pl-PL" sz="1800" dirty="0">
              <a:latin typeface="Futura LT Book"/>
            </a:endParaRPr>
          </a:p>
        </p:txBody>
      </p:sp>
    </p:spTree>
    <p:extLst>
      <p:ext uri="{BB962C8B-B14F-4D97-AF65-F5344CB8AC3E}">
        <p14:creationId xmlns:p14="http://schemas.microsoft.com/office/powerpoint/2010/main" val="45148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12191999" cy="864000"/>
          </a:xfrm>
          <a:prstGeom prst="rect">
            <a:avLst/>
          </a:prstGeom>
          <a:solidFill>
            <a:srgbClr val="D2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" y="851123"/>
            <a:ext cx="12191999" cy="864000"/>
          </a:xfrm>
          <a:prstGeom prst="rect">
            <a:avLst/>
          </a:prstGeom>
          <a:solidFill>
            <a:srgbClr val="F15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715123"/>
            <a:ext cx="12191999" cy="864000"/>
          </a:xfrm>
          <a:prstGeom prst="rect">
            <a:avLst/>
          </a:prstGeom>
          <a:solidFill>
            <a:srgbClr val="D79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568042"/>
            <a:ext cx="12191999" cy="860714"/>
          </a:xfrm>
          <a:prstGeom prst="rect">
            <a:avLst/>
          </a:prstGeom>
          <a:solidFill>
            <a:srgbClr val="CA9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latin typeface="Futura LT Book" charset="0"/>
                <a:ea typeface="Futura LT Book" charset="0"/>
                <a:cs typeface="Futura LT Book" charset="0"/>
              </a:rPr>
              <a:t>DZIĘKUJEMY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20986"/>
            <a:ext cx="12191999" cy="864000"/>
          </a:xfrm>
          <a:prstGeom prst="rect">
            <a:avLst/>
          </a:prstGeom>
          <a:solidFill>
            <a:srgbClr val="AC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latin typeface="Futura LT Book" charset="0"/>
                <a:ea typeface="Futura LT Book" charset="0"/>
                <a:cs typeface="Futura LT Book" charset="0"/>
              </a:rPr>
              <a:t>ZA UWAGĘ</a:t>
            </a:r>
          </a:p>
        </p:txBody>
      </p:sp>
      <p:sp>
        <p:nvSpPr>
          <p:cNvPr id="9" name="Rectangle 8"/>
          <p:cNvSpPr/>
          <p:nvPr/>
        </p:nvSpPr>
        <p:spPr>
          <a:xfrm>
            <a:off x="11" y="4277000"/>
            <a:ext cx="12191999" cy="864000"/>
          </a:xfrm>
          <a:prstGeom prst="rect">
            <a:avLst/>
          </a:prstGeom>
          <a:solidFill>
            <a:srgbClr val="947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" y="5137905"/>
            <a:ext cx="12191999" cy="864000"/>
          </a:xfrm>
          <a:prstGeom prst="rect">
            <a:avLst/>
          </a:prstGeom>
          <a:solidFill>
            <a:srgbClr val="7E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" y="5998107"/>
            <a:ext cx="12191999" cy="864000"/>
          </a:xfrm>
          <a:prstGeom prst="rect">
            <a:avLst/>
          </a:prstGeom>
          <a:solidFill>
            <a:srgbClr val="61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5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12191999" cy="864000"/>
          </a:xfrm>
          <a:prstGeom prst="rect">
            <a:avLst/>
          </a:prstGeom>
          <a:solidFill>
            <a:srgbClr val="D24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Nasza działalność</a:t>
            </a:r>
          </a:p>
        </p:txBody>
      </p:sp>
      <p:sp>
        <p:nvSpPr>
          <p:cNvPr id="5" name="Rectangle 4"/>
          <p:cNvSpPr/>
          <p:nvPr/>
        </p:nvSpPr>
        <p:spPr>
          <a:xfrm>
            <a:off x="4" y="851123"/>
            <a:ext cx="12191999" cy="864000"/>
          </a:xfrm>
          <a:prstGeom prst="rect">
            <a:avLst/>
          </a:prstGeom>
          <a:solidFill>
            <a:srgbClr val="F15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Nasz zespół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712932"/>
            <a:ext cx="12191999" cy="864000"/>
          </a:xfrm>
          <a:prstGeom prst="rect">
            <a:avLst/>
          </a:prstGeom>
          <a:solidFill>
            <a:srgbClr val="D79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Z kim współpracujemy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" y="2577123"/>
            <a:ext cx="12191999" cy="860714"/>
          </a:xfrm>
          <a:prstGeom prst="rect">
            <a:avLst/>
          </a:prstGeom>
          <a:solidFill>
            <a:srgbClr val="CA9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O produkcie </a:t>
            </a:r>
            <a:r>
              <a:rPr lang="pl-PL" dirty="0" err="1"/>
              <a:t>Check</a:t>
            </a:r>
            <a:r>
              <a:rPr lang="pl-PL" dirty="0"/>
              <a:t> List </a:t>
            </a:r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" y="3423871"/>
            <a:ext cx="12191999" cy="864000"/>
          </a:xfrm>
          <a:prstGeom prst="rect">
            <a:avLst/>
          </a:prstGeom>
          <a:solidFill>
            <a:srgbClr val="AC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Jak działa </a:t>
            </a:r>
            <a:r>
              <a:rPr lang="pl-PL" dirty="0" err="1"/>
              <a:t>Check</a:t>
            </a:r>
            <a:r>
              <a:rPr lang="pl-PL" dirty="0"/>
              <a:t> List </a:t>
            </a:r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" y="4277000"/>
            <a:ext cx="12191999" cy="864000"/>
          </a:xfrm>
          <a:prstGeom prst="rect">
            <a:avLst/>
          </a:prstGeom>
          <a:solidFill>
            <a:srgbClr val="947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/>
              <a:t>Wygląd </a:t>
            </a:r>
            <a:r>
              <a:rPr lang="pl-PL" dirty="0" err="1"/>
              <a:t>Check</a:t>
            </a:r>
            <a:r>
              <a:rPr lang="pl-PL" dirty="0"/>
              <a:t> List </a:t>
            </a:r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" y="5137905"/>
            <a:ext cx="12191999" cy="864000"/>
          </a:xfrm>
          <a:prstGeom prst="rect">
            <a:avLst/>
          </a:prstGeom>
          <a:solidFill>
            <a:srgbClr val="7E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Szczegóły </a:t>
            </a:r>
            <a:r>
              <a:rPr lang="pl-PL" dirty="0" err="1"/>
              <a:t>Check</a:t>
            </a:r>
            <a:r>
              <a:rPr lang="pl-PL" dirty="0"/>
              <a:t> List </a:t>
            </a:r>
            <a:endParaRPr lang="pl-PL" sz="1500" dirty="0">
              <a:latin typeface="Futura LT Book" charset="0"/>
              <a:ea typeface="Futura LT Book" charset="0"/>
              <a:cs typeface="Futura LT Book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" y="5998107"/>
            <a:ext cx="12191999" cy="864000"/>
          </a:xfrm>
          <a:prstGeom prst="rect">
            <a:avLst/>
          </a:prstGeom>
          <a:solidFill>
            <a:srgbClr val="61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latin typeface="Futura LT Book" charset="0"/>
                <a:ea typeface="Futura LT Book" charset="0"/>
                <a:cs typeface="Futura LT Book" charset="0"/>
              </a:rPr>
              <a:t>Oferta</a:t>
            </a:r>
          </a:p>
        </p:txBody>
      </p:sp>
    </p:spTree>
    <p:extLst>
      <p:ext uri="{BB962C8B-B14F-4D97-AF65-F5344CB8AC3E}">
        <p14:creationId xmlns:p14="http://schemas.microsoft.com/office/powerpoint/2010/main" val="23582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71929"/>
            <a:ext cx="9263064" cy="14326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CA4C9D"/>
                </a:solidFill>
                <a:latin typeface="Futura CE Book" charset="0"/>
                <a:ea typeface="Futura CE Book" charset="0"/>
                <a:cs typeface="Futura CE Book" charset="0"/>
              </a:rPr>
              <a:t>KLAVO</a:t>
            </a:r>
            <a:r>
              <a:rPr lang="pl-PL" sz="1800" dirty="0">
                <a:latin typeface="Futura CE Book" charset="0"/>
                <a:ea typeface="Futura CE Book" charset="0"/>
                <a:cs typeface="Futura CE Book" charset="0"/>
              </a:rPr>
              <a:t> to firma zajmująca się dostarczaniem usług </a:t>
            </a:r>
            <a:r>
              <a:rPr lang="pl-PL" sz="1800" dirty="0">
                <a:solidFill>
                  <a:srgbClr val="D24FA2"/>
                </a:solidFill>
                <a:latin typeface="Futura CE Book" charset="0"/>
                <a:ea typeface="Futura CE Book" charset="0"/>
                <a:cs typeface="Futura CE Book" charset="0"/>
              </a:rPr>
              <a:t>DLA INSTYTUCJI KULTURY. </a:t>
            </a:r>
            <a:r>
              <a:rPr lang="pl-PL" sz="1800" dirty="0">
                <a:latin typeface="Futura CE Book" charset="0"/>
                <a:ea typeface="Futura CE Book" charset="0"/>
                <a:cs typeface="Futura CE Book" charset="0"/>
              </a:rPr>
              <a:t>Chcemy, aby nasze usługi zwiększały jakość świadczonych usług wobec zwiedzających Instytucje Kultury.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30" name="Rectangle 29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9" y="1712930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rot="16200000">
            <a:off x="8502882" y="3011439"/>
            <a:ext cx="6985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>
                <a:solidFill>
                  <a:srgbClr val="D24FA2">
                    <a:alpha val="40000"/>
                  </a:srgbClr>
                </a:solidFill>
                <a:latin typeface="Futura" charset="0"/>
                <a:ea typeface="Futura" charset="0"/>
                <a:cs typeface="Futura" charset="0"/>
              </a:rPr>
              <a:t>NASZA DZIAŁALOŚĆ</a:t>
            </a:r>
          </a:p>
        </p:txBody>
      </p:sp>
    </p:spTree>
    <p:extLst>
      <p:ext uri="{BB962C8B-B14F-4D97-AF65-F5344CB8AC3E}">
        <p14:creationId xmlns:p14="http://schemas.microsoft.com/office/powerpoint/2010/main" val="195226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959737"/>
            <a:ext cx="9813759" cy="22100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D24FA2"/>
                </a:solidFill>
                <a:latin typeface="Futura LT Book" charset="0"/>
                <a:ea typeface="Futura LT Book" charset="0"/>
                <a:cs typeface="Futura LT Book" charset="0"/>
              </a:rPr>
              <a:t>CELEM FIRMY JEST </a:t>
            </a: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stworzenie modelu współpracy, w którym partner zewnętrzny KLAVO, jest w stanie przejąć i </a:t>
            </a:r>
            <a:r>
              <a:rPr lang="pl-PL" sz="1800" dirty="0">
                <a:solidFill>
                  <a:srgbClr val="D24FA2"/>
                </a:solidFill>
                <a:latin typeface="Futura LT Book" charset="0"/>
                <a:ea typeface="Futura LT Book" charset="0"/>
                <a:cs typeface="Futura LT Book" charset="0"/>
              </a:rPr>
              <a:t>EFEKTYWNIE ZARZĄDZAĆ ZADANIAMI</a:t>
            </a:r>
            <a:r>
              <a:rPr lang="pl-PL" sz="1800" dirty="0">
                <a:solidFill>
                  <a:srgbClr val="F15DC0"/>
                </a:solidFill>
                <a:latin typeface="Futura LT Book" charset="0"/>
                <a:ea typeface="Futura LT Book" charset="0"/>
                <a:cs typeface="Futura LT Book" charset="0"/>
              </a:rPr>
              <a:t>,</a:t>
            </a: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 które nie są głównymi obowiązkami pracowników merytorycznych.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24" name="Rectangle 2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8502882" y="3011439"/>
            <a:ext cx="6985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>
                <a:solidFill>
                  <a:srgbClr val="D24FA2">
                    <a:alpha val="40000"/>
                  </a:srgbClr>
                </a:solidFill>
                <a:latin typeface="Futura" charset="0"/>
                <a:ea typeface="Futura" charset="0"/>
                <a:cs typeface="Futura" charset="0"/>
              </a:rPr>
              <a:t>NASZA DZIAŁALOŚĆ</a:t>
            </a:r>
          </a:p>
        </p:txBody>
      </p:sp>
    </p:spTree>
    <p:extLst>
      <p:ext uri="{BB962C8B-B14F-4D97-AF65-F5344CB8AC3E}">
        <p14:creationId xmlns:p14="http://schemas.microsoft.com/office/powerpoint/2010/main" val="61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6590" y="1959737"/>
            <a:ext cx="5855368" cy="9233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Zespół Klavo składa się z ponad </a:t>
            </a:r>
            <a:r>
              <a:rPr lang="pl-PL" sz="1800" dirty="0">
                <a:solidFill>
                  <a:srgbClr val="F15DC1"/>
                </a:solidFill>
                <a:latin typeface="Futura LT Book" charset="0"/>
                <a:ea typeface="Futura LT Book" charset="0"/>
                <a:cs typeface="Futura LT Book" charset="0"/>
              </a:rPr>
              <a:t>20 OSÓB</a:t>
            </a:r>
            <a:r>
              <a:rPr lang="pl-PL" sz="1800" dirty="0">
                <a:solidFill>
                  <a:srgbClr val="F15DC0"/>
                </a:solidFill>
                <a:latin typeface="Futura LT Book" charset="0"/>
                <a:ea typeface="Futura LT Book" charset="0"/>
                <a:cs typeface="Futura LT Book" charset="0"/>
              </a:rPr>
              <a:t>,</a:t>
            </a: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 które chcą aktywnie uczestniczyć na rynku badań kultury.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9901399" y="1590778"/>
            <a:ext cx="41742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4600" dirty="0">
                <a:solidFill>
                  <a:srgbClr val="F15DC0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NASZ ZESPÓŁ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23" name="Rectangle 22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/>
          <a:stretch/>
        </p:blipFill>
        <p:spPr>
          <a:xfrm>
            <a:off x="272717" y="0"/>
            <a:ext cx="4388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871" y="1959737"/>
            <a:ext cx="8993218" cy="2002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Wśród naszych pracowników są </a:t>
            </a:r>
            <a:r>
              <a:rPr lang="pl-PL" sz="1800" dirty="0">
                <a:solidFill>
                  <a:srgbClr val="F15DC0"/>
                </a:solidFill>
                <a:latin typeface="Futura LT Book" charset="0"/>
                <a:ea typeface="Futura LT Book" charset="0"/>
                <a:cs typeface="Futura LT Book" charset="0"/>
              </a:rPr>
              <a:t>OSOBY Z WIELOLETNIM DOŚWIADCZENIEM </a:t>
            </a: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oraz z wykształceniem wyższym pozwalającym na efektywne zarządzanie zadaniami w instytucjach kultury. 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9901399" y="1590778"/>
            <a:ext cx="41742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4600" dirty="0">
                <a:solidFill>
                  <a:srgbClr val="F15DC0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NASZ ZESPÓŁ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35" name="Rectangle 34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14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4723" y="1959737"/>
            <a:ext cx="8646465" cy="21611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Nasza firma funkcjonuje na rynku od </a:t>
            </a:r>
            <a:r>
              <a:rPr lang="pl-PL" sz="1800" dirty="0">
                <a:solidFill>
                  <a:srgbClr val="D795E9"/>
                </a:solidFill>
                <a:latin typeface="Futura LT Book" charset="0"/>
                <a:ea typeface="Futura LT Book" charset="0"/>
                <a:cs typeface="Futura LT Book" charset="0"/>
              </a:rPr>
              <a:t>3 LAT. </a:t>
            </a: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Do tej pory przeprowadziła ponad </a:t>
            </a:r>
            <a:r>
              <a:rPr lang="pl-PL" sz="1800" dirty="0">
                <a:solidFill>
                  <a:srgbClr val="D795E9"/>
                </a:solidFill>
                <a:latin typeface="Futura LT Book" charset="0"/>
                <a:ea typeface="Futura LT Book" charset="0"/>
                <a:cs typeface="Futura LT Book" charset="0"/>
              </a:rPr>
              <a:t>50 BADAŃ</a:t>
            </a: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 w których wzięło udział ponad </a:t>
            </a:r>
            <a:r>
              <a:rPr lang="pl-PL" sz="1800" dirty="0">
                <a:solidFill>
                  <a:srgbClr val="D795E9"/>
                </a:solidFill>
                <a:latin typeface="Futura LT Book" charset="0"/>
                <a:ea typeface="Futura LT Book" charset="0"/>
                <a:cs typeface="Futura LT Book" charset="0"/>
              </a:rPr>
              <a:t>10 TYŚ RESPONDENTÓW.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9155652" y="2300296"/>
            <a:ext cx="568957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600" dirty="0">
                <a:solidFill>
                  <a:srgbClr val="D795E9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WSPÓŁPRACUJEMY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5" name="Rectangle 14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09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2" y="678767"/>
            <a:ext cx="2712607" cy="66379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4723" y="1959739"/>
            <a:ext cx="9833811" cy="47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Futura LT Book" charset="0"/>
                <a:ea typeface="Futura LT Book" charset="0"/>
                <a:cs typeface="Futura LT Book" charset="0"/>
              </a:rPr>
              <a:t>Możemy poszczycić się przeprowadzaniem badań dla takich instytucji jak: 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9155652" y="2300296"/>
            <a:ext cx="568957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600" dirty="0">
                <a:solidFill>
                  <a:srgbClr val="D795E9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WSPÓŁPRACUJEMY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6" name="Rectangle 15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67" y="2944067"/>
            <a:ext cx="1713265" cy="12187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68" y="4886629"/>
            <a:ext cx="2664413" cy="10657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4" y="2785329"/>
            <a:ext cx="1444888" cy="15362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87" y="4287289"/>
            <a:ext cx="1478540" cy="14800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55" y="5137903"/>
            <a:ext cx="1634439" cy="6040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0" y="677493"/>
            <a:ext cx="1816730" cy="5619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82" y="2589122"/>
            <a:ext cx="1961324" cy="18593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4" y="5001207"/>
            <a:ext cx="1212434" cy="7569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2" r="18357" b="16402"/>
          <a:stretch/>
        </p:blipFill>
        <p:spPr>
          <a:xfrm>
            <a:off x="741003" y="607217"/>
            <a:ext cx="1285265" cy="10587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23" y="723068"/>
            <a:ext cx="2010026" cy="4787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7580" r="6603" b="30059"/>
          <a:stretch/>
        </p:blipFill>
        <p:spPr>
          <a:xfrm>
            <a:off x="7538220" y="2944067"/>
            <a:ext cx="1676007" cy="8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9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6200000">
            <a:off x="8495776" y="2937187"/>
            <a:ext cx="6970295" cy="871330"/>
          </a:xfrm>
        </p:spPr>
        <p:txBody>
          <a:bodyPr>
            <a:noAutofit/>
          </a:bodyPr>
          <a:lstStyle/>
          <a:p>
            <a:pPr algn="r"/>
            <a:r>
              <a:rPr lang="pl-PL" sz="4600" dirty="0">
                <a:solidFill>
                  <a:srgbClr val="CA97F9">
                    <a:alpha val="40000"/>
                  </a:srgbClr>
                </a:solidFill>
                <a:latin typeface="Futura Medium" charset="0"/>
                <a:ea typeface="Futura Medium" charset="0"/>
                <a:cs typeface="Futura Medium" charset="0"/>
              </a:rPr>
              <a:t>O PRODUKCIE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392" y="1959737"/>
            <a:ext cx="9813758" cy="1783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Times New Roman" panose="02020603050405020304" pitchFamily="18" charset="0"/>
                <a:ea typeface="Futura LT Book" charset="0"/>
                <a:cs typeface="Times New Roman" panose="02020603050405020304" pitchFamily="18" charset="0"/>
              </a:rPr>
              <a:t>Produktem, który chcielibyśmy Państwu przedstawić jest aplikacja </a:t>
            </a:r>
            <a:r>
              <a:rPr lang="pl-PL" sz="1800" dirty="0" err="1">
                <a:latin typeface="Times New Roman" panose="02020603050405020304" pitchFamily="18" charset="0"/>
                <a:ea typeface="Futura LT Book" charset="0"/>
                <a:cs typeface="Times New Roman" panose="02020603050405020304" pitchFamily="18" charset="0"/>
              </a:rPr>
              <a:t>check</a:t>
            </a:r>
            <a:r>
              <a:rPr lang="pl-PL" sz="1800" dirty="0">
                <a:latin typeface="Times New Roman" panose="02020603050405020304" pitchFamily="18" charset="0"/>
                <a:ea typeface="Futura LT Book" charset="0"/>
                <a:cs typeface="Times New Roman" panose="02020603050405020304" pitchFamily="18" charset="0"/>
              </a:rPr>
              <a:t> list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prosta w obsłudze aplikacja, której celem jest wsparcie organizacji wydarzeń w instytucjach kultury</a:t>
            </a:r>
            <a:r>
              <a:rPr lang="pl-PL" sz="1800" dirty="0">
                <a:latin typeface="Times New Roman" panose="02020603050405020304" pitchFamily="18" charset="0"/>
                <a:ea typeface="Futura LT Book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" y="-2"/>
            <a:ext cx="256694" cy="6862107"/>
            <a:chOff x="-10" y="-2"/>
            <a:chExt cx="256694" cy="6862107"/>
          </a:xfrm>
        </p:grpSpPr>
        <p:sp>
          <p:nvSpPr>
            <p:cNvPr id="14" name="Rectangle 13"/>
            <p:cNvSpPr/>
            <p:nvPr/>
          </p:nvSpPr>
          <p:spPr>
            <a:xfrm>
              <a:off x="-5" y="-2"/>
              <a:ext cx="256683" cy="864000"/>
            </a:xfrm>
            <a:prstGeom prst="rect">
              <a:avLst/>
            </a:prstGeom>
            <a:solidFill>
              <a:srgbClr val="D2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" y="851121"/>
              <a:ext cx="256683" cy="864000"/>
            </a:xfrm>
            <a:prstGeom prst="rect">
              <a:avLst/>
            </a:prstGeom>
            <a:solidFill>
              <a:srgbClr val="F15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9" y="1700738"/>
              <a:ext cx="256683" cy="864000"/>
            </a:xfrm>
            <a:prstGeom prst="rect">
              <a:avLst/>
            </a:prstGeom>
            <a:solidFill>
              <a:srgbClr val="D79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" y="2568040"/>
              <a:ext cx="256683" cy="860714"/>
            </a:xfrm>
            <a:prstGeom prst="rect">
              <a:avLst/>
            </a:prstGeom>
            <a:solidFill>
              <a:srgbClr val="CA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0" y="3420984"/>
              <a:ext cx="256683" cy="864000"/>
            </a:xfrm>
            <a:prstGeom prst="rect">
              <a:avLst/>
            </a:prstGeom>
            <a:solidFill>
              <a:srgbClr val="AC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" y="4276998"/>
              <a:ext cx="256683" cy="864000"/>
            </a:xfrm>
            <a:prstGeom prst="rect">
              <a:avLst/>
            </a:prstGeom>
            <a:solidFill>
              <a:srgbClr val="947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137903"/>
              <a:ext cx="256683" cy="864000"/>
            </a:xfrm>
            <a:prstGeom prst="rect">
              <a:avLst/>
            </a:prstGeom>
            <a:solidFill>
              <a:srgbClr val="7E7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5998105"/>
              <a:ext cx="256683" cy="864000"/>
            </a:xfrm>
            <a:prstGeom prst="rect">
              <a:avLst/>
            </a:prstGeom>
            <a:solidFill>
              <a:srgbClr val="615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 dirty="0">
                <a:latin typeface="Futura LT Book" charset="0"/>
                <a:ea typeface="Futura LT Book" charset="0"/>
                <a:cs typeface="Futura LT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2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596</Words>
  <Application>Microsoft Office PowerPoint</Application>
  <PresentationFormat>Panoramiczny</PresentationFormat>
  <Paragraphs>68</Paragraphs>
  <Slides>19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Futura</vt:lpstr>
      <vt:lpstr>Futura CE Book</vt:lpstr>
      <vt:lpstr>Futura LT Book</vt:lpstr>
      <vt:lpstr>Futura Medium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 PRODUKCIE </vt:lpstr>
      <vt:lpstr>O PRODUKCIE </vt:lpstr>
      <vt:lpstr>O PRODUKCIE </vt:lpstr>
      <vt:lpstr>DLA KOGO?</vt:lpstr>
      <vt:lpstr>PANEL ANKIETEO </vt:lpstr>
      <vt:lpstr>PANEL ANKIETEO </vt:lpstr>
      <vt:lpstr>PANEL ANKIETEO </vt:lpstr>
      <vt:lpstr>PANEL ANKIETEO </vt:lpstr>
      <vt:lpstr>PANEL ANKIETEO </vt:lpstr>
      <vt:lpstr>PANEL ANKIETEO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Karolina grochowska</cp:lastModifiedBy>
  <cp:revision>74</cp:revision>
  <dcterms:created xsi:type="dcterms:W3CDTF">2017-06-22T10:13:06Z</dcterms:created>
  <dcterms:modified xsi:type="dcterms:W3CDTF">2017-09-25T14:57:59Z</dcterms:modified>
</cp:coreProperties>
</file>