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257" r:id="rId2"/>
    <p:sldId id="275" r:id="rId3"/>
    <p:sldId id="258" r:id="rId4"/>
    <p:sldId id="276" r:id="rId5"/>
    <p:sldId id="259" r:id="rId6"/>
    <p:sldId id="277" r:id="rId7"/>
    <p:sldId id="260" r:id="rId8"/>
    <p:sldId id="278" r:id="rId9"/>
    <p:sldId id="261" r:id="rId10"/>
    <p:sldId id="279" r:id="rId11"/>
    <p:sldId id="262" r:id="rId12"/>
    <p:sldId id="280" r:id="rId13"/>
    <p:sldId id="263" r:id="rId14"/>
    <p:sldId id="281" r:id="rId15"/>
    <p:sldId id="264" r:id="rId16"/>
    <p:sldId id="282" r:id="rId17"/>
    <p:sldId id="265" r:id="rId18"/>
    <p:sldId id="266" r:id="rId19"/>
    <p:sldId id="284" r:id="rId20"/>
    <p:sldId id="285" r:id="rId21"/>
    <p:sldId id="286" r:id="rId22"/>
    <p:sldId id="268" r:id="rId23"/>
    <p:sldId id="269" r:id="rId24"/>
    <p:sldId id="270" r:id="rId25"/>
    <p:sldId id="271" r:id="rId26"/>
    <p:sldId id="272" r:id="rId27"/>
    <p:sldId id="273" r:id="rId28"/>
    <p:sldId id="267" r:id="rId29"/>
    <p:sldId id="287" r:id="rId30"/>
    <p:sldId id="289"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529" userDrawn="1">
          <p15:clr>
            <a:srgbClr val="A4A3A4"/>
          </p15:clr>
        </p15:guide>
        <p15:guide id="3" orient="horz" pos="123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7FD7"/>
    <a:srgbClr val="CA4C9D"/>
    <a:srgbClr val="CA97F9"/>
    <a:srgbClr val="AC94FF"/>
    <a:srgbClr val="F15DC0"/>
    <a:srgbClr val="F15DC1"/>
    <a:srgbClr val="D24FA2"/>
    <a:srgbClr val="D795E9"/>
    <a:srgbClr val="615787"/>
    <a:srgbClr val="7E71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89" autoAdjust="0"/>
    <p:restoredTop sz="94635"/>
  </p:normalViewPr>
  <p:slideViewPr>
    <p:cSldViewPr snapToGrid="0" snapToObjects="1">
      <p:cViewPr varScale="1">
        <p:scale>
          <a:sx n="64" d="100"/>
          <a:sy n="64" d="100"/>
        </p:scale>
        <p:origin x="800" y="36"/>
      </p:cViewPr>
      <p:guideLst>
        <p:guide pos="529"/>
        <p:guide orient="horz" pos="123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8E402A-20CE-4342-9C50-DBFF4040268D}" type="datetimeFigureOut">
              <a:rPr lang="en-US" smtClean="0"/>
              <a:t>9/25/2017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C76588-E769-294F-ABF9-2CD1977F4742}" type="slidenum">
              <a:rPr lang="en-US" smtClean="0"/>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noProof="0" dirty="0"/>
              <a:t>Propozycja 2 na pokazanie menu</a:t>
            </a:r>
            <a:endParaRPr lang="en-US" dirty="0"/>
          </a:p>
        </p:txBody>
      </p:sp>
      <p:sp>
        <p:nvSpPr>
          <p:cNvPr id="4" name="Slide Number Placeholder 3"/>
          <p:cNvSpPr>
            <a:spLocks noGrp="1"/>
          </p:cNvSpPr>
          <p:nvPr>
            <p:ph type="sldNum" sz="quarter" idx="10"/>
          </p:nvPr>
        </p:nvSpPr>
        <p:spPr/>
        <p:txBody>
          <a:bodyPr/>
          <a:lstStyle/>
          <a:p>
            <a:fld id="{09C76588-E769-294F-ABF9-2CD1977F4742}" type="slidenum">
              <a:rPr lang="en-US" smtClean="0"/>
              <a:t>2</a:t>
            </a:fld>
            <a:endParaRPr lang="en-US"/>
          </a:p>
        </p:txBody>
      </p:sp>
    </p:spTree>
    <p:extLst>
      <p:ext uri="{BB962C8B-B14F-4D97-AF65-F5344CB8AC3E}">
        <p14:creationId xmlns:p14="http://schemas.microsoft.com/office/powerpoint/2010/main" val="1581501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noProof="0" dirty="0"/>
              <a:t>Propozycja 1 na pokazanie tytułów</a:t>
            </a:r>
            <a:r>
              <a:rPr lang="pl-PL" baseline="0" noProof="0" dirty="0"/>
              <a:t> slajdów.</a:t>
            </a:r>
            <a:endParaRPr lang="en-US" dirty="0"/>
          </a:p>
        </p:txBody>
      </p:sp>
      <p:sp>
        <p:nvSpPr>
          <p:cNvPr id="4" name="Slide Number Placeholder 3"/>
          <p:cNvSpPr>
            <a:spLocks noGrp="1"/>
          </p:cNvSpPr>
          <p:nvPr>
            <p:ph type="sldNum" sz="quarter" idx="10"/>
          </p:nvPr>
        </p:nvSpPr>
        <p:spPr/>
        <p:txBody>
          <a:bodyPr/>
          <a:lstStyle/>
          <a:p>
            <a:fld id="{09C76588-E769-294F-ABF9-2CD1977F4742}" type="slidenum">
              <a:rPr lang="en-US" smtClean="0"/>
              <a:t>3</a:t>
            </a:fld>
            <a:endParaRPr lang="en-US"/>
          </a:p>
        </p:txBody>
      </p:sp>
    </p:spTree>
    <p:extLst>
      <p:ext uri="{BB962C8B-B14F-4D97-AF65-F5344CB8AC3E}">
        <p14:creationId xmlns:p14="http://schemas.microsoft.com/office/powerpoint/2010/main" val="20380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noProof="0" dirty="0"/>
              <a:t>Propozycja 2 na pokazanie tytułów</a:t>
            </a:r>
            <a:r>
              <a:rPr lang="pl-PL" baseline="0" noProof="0" dirty="0"/>
              <a:t> slajdów.</a:t>
            </a:r>
            <a:endParaRPr lang="en-US" dirty="0"/>
          </a:p>
          <a:p>
            <a:endParaRPr lang="en-US" dirty="0"/>
          </a:p>
        </p:txBody>
      </p:sp>
      <p:sp>
        <p:nvSpPr>
          <p:cNvPr id="4" name="Slide Number Placeholder 3"/>
          <p:cNvSpPr>
            <a:spLocks noGrp="1"/>
          </p:cNvSpPr>
          <p:nvPr>
            <p:ph type="sldNum" sz="quarter" idx="10"/>
          </p:nvPr>
        </p:nvSpPr>
        <p:spPr/>
        <p:txBody>
          <a:bodyPr/>
          <a:lstStyle/>
          <a:p>
            <a:fld id="{09C76588-E769-294F-ABF9-2CD1977F4742}" type="slidenum">
              <a:rPr lang="en-US" smtClean="0"/>
              <a:t>4</a:t>
            </a:fld>
            <a:endParaRPr lang="en-US"/>
          </a:p>
        </p:txBody>
      </p:sp>
    </p:spTree>
    <p:extLst>
      <p:ext uri="{BB962C8B-B14F-4D97-AF65-F5344CB8AC3E}">
        <p14:creationId xmlns:p14="http://schemas.microsoft.com/office/powerpoint/2010/main" val="1834628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noProof="0" dirty="0"/>
              <a:t>Zdjęcia w kołach</a:t>
            </a:r>
            <a:r>
              <a:rPr lang="pl-PL" baseline="0" noProof="0" dirty="0"/>
              <a:t> podobnie jak na www.</a:t>
            </a:r>
            <a:endParaRPr lang="en-US" dirty="0"/>
          </a:p>
          <a:p>
            <a:endParaRPr lang="en-US" dirty="0"/>
          </a:p>
        </p:txBody>
      </p:sp>
      <p:sp>
        <p:nvSpPr>
          <p:cNvPr id="4" name="Slide Number Placeholder 3"/>
          <p:cNvSpPr>
            <a:spLocks noGrp="1"/>
          </p:cNvSpPr>
          <p:nvPr>
            <p:ph type="sldNum" sz="quarter" idx="10"/>
          </p:nvPr>
        </p:nvSpPr>
        <p:spPr/>
        <p:txBody>
          <a:bodyPr/>
          <a:lstStyle/>
          <a:p>
            <a:fld id="{09C76588-E769-294F-ABF9-2CD1977F4742}" type="slidenum">
              <a:rPr lang="en-US" smtClean="0"/>
              <a:t>5</a:t>
            </a:fld>
            <a:endParaRPr lang="en-US"/>
          </a:p>
        </p:txBody>
      </p:sp>
    </p:spTree>
    <p:extLst>
      <p:ext uri="{BB962C8B-B14F-4D97-AF65-F5344CB8AC3E}">
        <p14:creationId xmlns:p14="http://schemas.microsoft.com/office/powerpoint/2010/main" val="404687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noProof="0" dirty="0"/>
              <a:t>Zdjęcie osoby z największym doświadczeniem</a:t>
            </a:r>
            <a:r>
              <a:rPr lang="pl-PL" baseline="0" noProof="0" dirty="0"/>
              <a:t> + krótkie info.</a:t>
            </a:r>
            <a:endParaRPr lang="pl-PL" noProof="0" dirty="0"/>
          </a:p>
        </p:txBody>
      </p:sp>
      <p:sp>
        <p:nvSpPr>
          <p:cNvPr id="4" name="Slide Number Placeholder 3"/>
          <p:cNvSpPr>
            <a:spLocks noGrp="1"/>
          </p:cNvSpPr>
          <p:nvPr>
            <p:ph type="sldNum" sz="quarter" idx="10"/>
          </p:nvPr>
        </p:nvSpPr>
        <p:spPr/>
        <p:txBody>
          <a:bodyPr/>
          <a:lstStyle/>
          <a:p>
            <a:fld id="{09C76588-E769-294F-ABF9-2CD1977F4742}" type="slidenum">
              <a:rPr lang="en-US" smtClean="0"/>
              <a:t>6</a:t>
            </a:fld>
            <a:endParaRPr lang="en-US"/>
          </a:p>
        </p:txBody>
      </p:sp>
    </p:spTree>
    <p:extLst>
      <p:ext uri="{BB962C8B-B14F-4D97-AF65-F5344CB8AC3E}">
        <p14:creationId xmlns:p14="http://schemas.microsoft.com/office/powerpoint/2010/main" val="1873449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Ikona</a:t>
            </a:r>
            <a:endParaRPr lang="en-US" dirty="0"/>
          </a:p>
        </p:txBody>
      </p:sp>
      <p:sp>
        <p:nvSpPr>
          <p:cNvPr id="4" name="Slide Number Placeholder 3"/>
          <p:cNvSpPr>
            <a:spLocks noGrp="1"/>
          </p:cNvSpPr>
          <p:nvPr>
            <p:ph type="sldNum" sz="quarter" idx="10"/>
          </p:nvPr>
        </p:nvSpPr>
        <p:spPr/>
        <p:txBody>
          <a:bodyPr/>
          <a:lstStyle/>
          <a:p>
            <a:fld id="{09C76588-E769-294F-ABF9-2CD1977F4742}" type="slidenum">
              <a:rPr lang="en-US" smtClean="0"/>
              <a:t>7</a:t>
            </a:fld>
            <a:endParaRPr lang="en-US"/>
          </a:p>
        </p:txBody>
      </p:sp>
    </p:spTree>
    <p:extLst>
      <p:ext uri="{BB962C8B-B14F-4D97-AF65-F5344CB8AC3E}">
        <p14:creationId xmlns:p14="http://schemas.microsoft.com/office/powerpoint/2010/main" val="1873614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Logo</a:t>
            </a:r>
          </a:p>
        </p:txBody>
      </p:sp>
      <p:sp>
        <p:nvSpPr>
          <p:cNvPr id="4" name="Slide Number Placeholder 3"/>
          <p:cNvSpPr>
            <a:spLocks noGrp="1"/>
          </p:cNvSpPr>
          <p:nvPr>
            <p:ph type="sldNum" sz="quarter" idx="10"/>
          </p:nvPr>
        </p:nvSpPr>
        <p:spPr/>
        <p:txBody>
          <a:bodyPr/>
          <a:lstStyle/>
          <a:p>
            <a:fld id="{09C76588-E769-294F-ABF9-2CD1977F4742}" type="slidenum">
              <a:rPr lang="en-US" smtClean="0"/>
              <a:t>8</a:t>
            </a:fld>
            <a:endParaRPr lang="en-US"/>
          </a:p>
        </p:txBody>
      </p:sp>
    </p:spTree>
    <p:extLst>
      <p:ext uri="{BB962C8B-B14F-4D97-AF65-F5344CB8AC3E}">
        <p14:creationId xmlns:p14="http://schemas.microsoft.com/office/powerpoint/2010/main" val="2088335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Ikona</a:t>
            </a:r>
            <a:r>
              <a:rPr lang="en-US" dirty="0"/>
              <a:t> </a:t>
            </a:r>
            <a:r>
              <a:rPr lang="en-US" dirty="0" err="1"/>
              <a:t>dla</a:t>
            </a:r>
            <a:r>
              <a:rPr lang="en-US" dirty="0"/>
              <a:t> BOSZ.</a:t>
            </a:r>
          </a:p>
        </p:txBody>
      </p:sp>
      <p:sp>
        <p:nvSpPr>
          <p:cNvPr id="4" name="Slide Number Placeholder 3"/>
          <p:cNvSpPr>
            <a:spLocks noGrp="1"/>
          </p:cNvSpPr>
          <p:nvPr>
            <p:ph type="sldNum" sz="quarter" idx="10"/>
          </p:nvPr>
        </p:nvSpPr>
        <p:spPr/>
        <p:txBody>
          <a:bodyPr/>
          <a:lstStyle/>
          <a:p>
            <a:fld id="{09C76588-E769-294F-ABF9-2CD1977F4742}" type="slidenum">
              <a:rPr lang="en-US" smtClean="0"/>
              <a:t>9</a:t>
            </a:fld>
            <a:endParaRPr lang="en-US"/>
          </a:p>
        </p:txBody>
      </p:sp>
    </p:spTree>
    <p:extLst>
      <p:ext uri="{BB962C8B-B14F-4D97-AF65-F5344CB8AC3E}">
        <p14:creationId xmlns:p14="http://schemas.microsoft.com/office/powerpoint/2010/main" val="1100534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pl-PL"/>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pl-PL"/>
          </a:p>
        </p:txBody>
      </p:sp>
      <p:sp>
        <p:nvSpPr>
          <p:cNvPr id="4" name="Date Placeholder 3"/>
          <p:cNvSpPr>
            <a:spLocks noGrp="1"/>
          </p:cNvSpPr>
          <p:nvPr>
            <p:ph type="dt" sz="half" idx="10"/>
          </p:nvPr>
        </p:nvSpPr>
        <p:spPr/>
        <p:txBody>
          <a:bodyPr/>
          <a:lstStyle/>
          <a:p>
            <a:fld id="{1AC30F3F-3EE9-2749-9B05-D03444436879}" type="datetimeFigureOut">
              <a:rPr lang="pl-PL" smtClean="0"/>
              <a:t>25.09.2017</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6334DC8-E716-394C-AD1E-392757025762}" type="slidenum">
              <a:rPr lang="pl-PL" smtClean="0"/>
              <a:t>‹#›</a:t>
            </a:fld>
            <a:endParaRPr lang="pl-PL"/>
          </a:p>
        </p:txBody>
      </p:sp>
    </p:spTree>
    <p:extLst>
      <p:ext uri="{BB962C8B-B14F-4D97-AF65-F5344CB8AC3E}">
        <p14:creationId xmlns:p14="http://schemas.microsoft.com/office/powerpoint/2010/main" val="87832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l-PL"/>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Date Placeholder 3"/>
          <p:cNvSpPr>
            <a:spLocks noGrp="1"/>
          </p:cNvSpPr>
          <p:nvPr>
            <p:ph type="dt" sz="half" idx="10"/>
          </p:nvPr>
        </p:nvSpPr>
        <p:spPr/>
        <p:txBody>
          <a:bodyPr/>
          <a:lstStyle/>
          <a:p>
            <a:fld id="{1AC30F3F-3EE9-2749-9B05-D03444436879}" type="datetimeFigureOut">
              <a:rPr lang="pl-PL" smtClean="0"/>
              <a:t>25.09.2017</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6334DC8-E716-394C-AD1E-392757025762}" type="slidenum">
              <a:rPr lang="pl-PL" smtClean="0"/>
              <a:t>‹#›</a:t>
            </a:fld>
            <a:endParaRPr lang="pl-PL"/>
          </a:p>
        </p:txBody>
      </p:sp>
    </p:spTree>
    <p:extLst>
      <p:ext uri="{BB962C8B-B14F-4D97-AF65-F5344CB8AC3E}">
        <p14:creationId xmlns:p14="http://schemas.microsoft.com/office/powerpoint/2010/main" val="441226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pl-PL"/>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Date Placeholder 3"/>
          <p:cNvSpPr>
            <a:spLocks noGrp="1"/>
          </p:cNvSpPr>
          <p:nvPr>
            <p:ph type="dt" sz="half" idx="10"/>
          </p:nvPr>
        </p:nvSpPr>
        <p:spPr/>
        <p:txBody>
          <a:bodyPr/>
          <a:lstStyle/>
          <a:p>
            <a:fld id="{1AC30F3F-3EE9-2749-9B05-D03444436879}" type="datetimeFigureOut">
              <a:rPr lang="pl-PL" smtClean="0"/>
              <a:t>25.09.2017</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6334DC8-E716-394C-AD1E-392757025762}" type="slidenum">
              <a:rPr lang="pl-PL" smtClean="0"/>
              <a:t>‹#›</a:t>
            </a:fld>
            <a:endParaRPr lang="pl-PL"/>
          </a:p>
        </p:txBody>
      </p:sp>
    </p:spTree>
    <p:extLst>
      <p:ext uri="{BB962C8B-B14F-4D97-AF65-F5344CB8AC3E}">
        <p14:creationId xmlns:p14="http://schemas.microsoft.com/office/powerpoint/2010/main" val="430718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l-PL"/>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Date Placeholder 3"/>
          <p:cNvSpPr>
            <a:spLocks noGrp="1"/>
          </p:cNvSpPr>
          <p:nvPr>
            <p:ph type="dt" sz="half" idx="10"/>
          </p:nvPr>
        </p:nvSpPr>
        <p:spPr/>
        <p:txBody>
          <a:bodyPr/>
          <a:lstStyle/>
          <a:p>
            <a:fld id="{1AC30F3F-3EE9-2749-9B05-D03444436879}" type="datetimeFigureOut">
              <a:rPr lang="pl-PL" smtClean="0"/>
              <a:t>25.09.2017</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6334DC8-E716-394C-AD1E-392757025762}" type="slidenum">
              <a:rPr lang="pl-PL" smtClean="0"/>
              <a:t>‹#›</a:t>
            </a:fld>
            <a:endParaRPr lang="pl-PL"/>
          </a:p>
        </p:txBody>
      </p:sp>
    </p:spTree>
    <p:extLst>
      <p:ext uri="{BB962C8B-B14F-4D97-AF65-F5344CB8AC3E}">
        <p14:creationId xmlns:p14="http://schemas.microsoft.com/office/powerpoint/2010/main" val="990275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pl-PL"/>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C30F3F-3EE9-2749-9B05-D03444436879}" type="datetimeFigureOut">
              <a:rPr lang="pl-PL" smtClean="0"/>
              <a:t>25.09.2017</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6334DC8-E716-394C-AD1E-392757025762}" type="slidenum">
              <a:rPr lang="pl-PL" smtClean="0"/>
              <a:t>‹#›</a:t>
            </a:fld>
            <a:endParaRPr lang="pl-PL"/>
          </a:p>
        </p:txBody>
      </p:sp>
    </p:spTree>
    <p:extLst>
      <p:ext uri="{BB962C8B-B14F-4D97-AF65-F5344CB8AC3E}">
        <p14:creationId xmlns:p14="http://schemas.microsoft.com/office/powerpoint/2010/main" val="561526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l-PL"/>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5" name="Date Placeholder 4"/>
          <p:cNvSpPr>
            <a:spLocks noGrp="1"/>
          </p:cNvSpPr>
          <p:nvPr>
            <p:ph type="dt" sz="half" idx="10"/>
          </p:nvPr>
        </p:nvSpPr>
        <p:spPr/>
        <p:txBody>
          <a:bodyPr/>
          <a:lstStyle/>
          <a:p>
            <a:fld id="{1AC30F3F-3EE9-2749-9B05-D03444436879}" type="datetimeFigureOut">
              <a:rPr lang="pl-PL" smtClean="0"/>
              <a:t>25.09.2017</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76334DC8-E716-394C-AD1E-392757025762}" type="slidenum">
              <a:rPr lang="pl-PL" smtClean="0"/>
              <a:t>‹#›</a:t>
            </a:fld>
            <a:endParaRPr lang="pl-PL"/>
          </a:p>
        </p:txBody>
      </p:sp>
    </p:spTree>
    <p:extLst>
      <p:ext uri="{BB962C8B-B14F-4D97-AF65-F5344CB8AC3E}">
        <p14:creationId xmlns:p14="http://schemas.microsoft.com/office/powerpoint/2010/main" val="1531496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pl-PL"/>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7" name="Date Placeholder 6"/>
          <p:cNvSpPr>
            <a:spLocks noGrp="1"/>
          </p:cNvSpPr>
          <p:nvPr>
            <p:ph type="dt" sz="half" idx="10"/>
          </p:nvPr>
        </p:nvSpPr>
        <p:spPr/>
        <p:txBody>
          <a:bodyPr/>
          <a:lstStyle/>
          <a:p>
            <a:fld id="{1AC30F3F-3EE9-2749-9B05-D03444436879}" type="datetimeFigureOut">
              <a:rPr lang="pl-PL" smtClean="0"/>
              <a:t>25.09.2017</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76334DC8-E716-394C-AD1E-392757025762}" type="slidenum">
              <a:rPr lang="pl-PL" smtClean="0"/>
              <a:t>‹#›</a:t>
            </a:fld>
            <a:endParaRPr lang="pl-PL"/>
          </a:p>
        </p:txBody>
      </p:sp>
    </p:spTree>
    <p:extLst>
      <p:ext uri="{BB962C8B-B14F-4D97-AF65-F5344CB8AC3E}">
        <p14:creationId xmlns:p14="http://schemas.microsoft.com/office/powerpoint/2010/main" val="128800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l-PL"/>
          </a:p>
        </p:txBody>
      </p:sp>
      <p:sp>
        <p:nvSpPr>
          <p:cNvPr id="3" name="Date Placeholder 2"/>
          <p:cNvSpPr>
            <a:spLocks noGrp="1"/>
          </p:cNvSpPr>
          <p:nvPr>
            <p:ph type="dt" sz="half" idx="10"/>
          </p:nvPr>
        </p:nvSpPr>
        <p:spPr/>
        <p:txBody>
          <a:bodyPr/>
          <a:lstStyle/>
          <a:p>
            <a:fld id="{1AC30F3F-3EE9-2749-9B05-D03444436879}" type="datetimeFigureOut">
              <a:rPr lang="pl-PL" smtClean="0"/>
              <a:t>25.09.2017</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76334DC8-E716-394C-AD1E-392757025762}" type="slidenum">
              <a:rPr lang="pl-PL" smtClean="0"/>
              <a:t>‹#›</a:t>
            </a:fld>
            <a:endParaRPr lang="pl-PL"/>
          </a:p>
        </p:txBody>
      </p:sp>
    </p:spTree>
    <p:extLst>
      <p:ext uri="{BB962C8B-B14F-4D97-AF65-F5344CB8AC3E}">
        <p14:creationId xmlns:p14="http://schemas.microsoft.com/office/powerpoint/2010/main" val="83226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C30F3F-3EE9-2749-9B05-D03444436879}" type="datetimeFigureOut">
              <a:rPr lang="pl-PL" smtClean="0"/>
              <a:t>25.09.2017</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76334DC8-E716-394C-AD1E-392757025762}" type="slidenum">
              <a:rPr lang="pl-PL" smtClean="0"/>
              <a:t>‹#›</a:t>
            </a:fld>
            <a:endParaRPr lang="pl-PL"/>
          </a:p>
        </p:txBody>
      </p:sp>
    </p:spTree>
    <p:extLst>
      <p:ext uri="{BB962C8B-B14F-4D97-AF65-F5344CB8AC3E}">
        <p14:creationId xmlns:p14="http://schemas.microsoft.com/office/powerpoint/2010/main" val="780401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pl-PL"/>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AC30F3F-3EE9-2749-9B05-D03444436879}" type="datetimeFigureOut">
              <a:rPr lang="pl-PL" smtClean="0"/>
              <a:t>25.09.2017</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76334DC8-E716-394C-AD1E-392757025762}" type="slidenum">
              <a:rPr lang="pl-PL" smtClean="0"/>
              <a:t>‹#›</a:t>
            </a:fld>
            <a:endParaRPr lang="pl-PL"/>
          </a:p>
        </p:txBody>
      </p:sp>
    </p:spTree>
    <p:extLst>
      <p:ext uri="{BB962C8B-B14F-4D97-AF65-F5344CB8AC3E}">
        <p14:creationId xmlns:p14="http://schemas.microsoft.com/office/powerpoint/2010/main" val="1533193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pl-PL"/>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AC30F3F-3EE9-2749-9B05-D03444436879}" type="datetimeFigureOut">
              <a:rPr lang="pl-PL" smtClean="0"/>
              <a:t>25.09.2017</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76334DC8-E716-394C-AD1E-392757025762}" type="slidenum">
              <a:rPr lang="pl-PL" smtClean="0"/>
              <a:t>‹#›</a:t>
            </a:fld>
            <a:endParaRPr lang="pl-PL"/>
          </a:p>
        </p:txBody>
      </p:sp>
    </p:spTree>
    <p:extLst>
      <p:ext uri="{BB962C8B-B14F-4D97-AF65-F5344CB8AC3E}">
        <p14:creationId xmlns:p14="http://schemas.microsoft.com/office/powerpoint/2010/main" val="727311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pl-PL"/>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C30F3F-3EE9-2749-9B05-D03444436879}" type="datetimeFigureOut">
              <a:rPr lang="pl-PL" smtClean="0"/>
              <a:t>25.09.2017</a:t>
            </a:fld>
            <a:endParaRPr lang="pl-P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334DC8-E716-394C-AD1E-392757025762}" type="slidenum">
              <a:rPr lang="pl-PL" smtClean="0"/>
              <a:t>‹#›</a:t>
            </a:fld>
            <a:endParaRPr lang="pl-PL"/>
          </a:p>
        </p:txBody>
      </p:sp>
    </p:spTree>
    <p:extLst>
      <p:ext uri="{BB962C8B-B14F-4D97-AF65-F5344CB8AC3E}">
        <p14:creationId xmlns:p14="http://schemas.microsoft.com/office/powerpoint/2010/main" val="17386147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jpg"/><Relationship Id="rId12"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jpeg"/><Relationship Id="rId5" Type="http://schemas.openxmlformats.org/officeDocument/2006/relationships/image" Target="../media/image5.emf"/><Relationship Id="rId10" Type="http://schemas.openxmlformats.org/officeDocument/2006/relationships/image" Target="../media/image10.png"/><Relationship Id="rId4" Type="http://schemas.openxmlformats.org/officeDocument/2006/relationships/image" Target="../media/image4.jpg"/><Relationship Id="rId9" Type="http://schemas.openxmlformats.org/officeDocument/2006/relationships/image" Target="../media/image9.png"/><Relationship Id="rId14" Type="http://schemas.openxmlformats.org/officeDocument/2006/relationships/image" Target="../media/image14.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p:cNvPicPr>
            <a:picLocks noGrp="1" noChangeAspect="1"/>
          </p:cNvPicPr>
          <p:nvPr>
            <p:ph idx="1"/>
          </p:nvPr>
        </p:nvPicPr>
        <p:blipFill>
          <a:blip r:embed="rId2"/>
          <a:stretch>
            <a:fillRect/>
          </a:stretch>
        </p:blipFill>
        <p:spPr>
          <a:xfrm>
            <a:off x="3081131" y="1666813"/>
            <a:ext cx="5792856" cy="3466937"/>
          </a:xfrm>
          <a:prstGeom prst="rect">
            <a:avLst/>
          </a:prstGeom>
        </p:spPr>
      </p:pic>
    </p:spTree>
    <p:extLst>
      <p:ext uri="{BB962C8B-B14F-4D97-AF65-F5344CB8AC3E}">
        <p14:creationId xmlns:p14="http://schemas.microsoft.com/office/powerpoint/2010/main" val="2803227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850392" y="1958453"/>
            <a:ext cx="9813758" cy="3179450"/>
          </a:xfrm>
        </p:spPr>
        <p:txBody>
          <a:bodyPr>
            <a:normAutofit/>
          </a:bodyPr>
          <a:lstStyle/>
          <a:p>
            <a:pPr marL="0" indent="0">
              <a:buNone/>
            </a:pPr>
            <a:r>
              <a:rPr lang="pl-PL" sz="1800" dirty="0">
                <a:latin typeface="Futura LT Book" charset="0"/>
                <a:ea typeface="Futura LT Book" charset="0"/>
                <a:cs typeface="Futura LT Book" charset="0"/>
              </a:rPr>
              <a:t>Działanie usługi polega na zbieraniu:</a:t>
            </a:r>
          </a:p>
          <a:p>
            <a:pPr marL="0" indent="0">
              <a:buNone/>
            </a:pPr>
            <a:endParaRPr lang="pl-PL" sz="1800" dirty="0">
              <a:latin typeface="Futura LT Book" charset="0"/>
              <a:ea typeface="Futura LT Book" charset="0"/>
              <a:cs typeface="Futura LT Book" charset="0"/>
            </a:endParaRPr>
          </a:p>
          <a:p>
            <a:r>
              <a:rPr lang="pl-PL" sz="1800" dirty="0">
                <a:latin typeface="Futura LT Book" charset="0"/>
                <a:ea typeface="Futura LT Book" charset="0"/>
                <a:cs typeface="Futura LT Book" charset="0"/>
              </a:rPr>
              <a:t>danych metodą </a:t>
            </a:r>
            <a:r>
              <a:rPr lang="pl-PL" sz="1800" dirty="0">
                <a:solidFill>
                  <a:srgbClr val="CA97F9"/>
                </a:solidFill>
                <a:latin typeface="Futura LT Book" charset="0"/>
                <a:ea typeface="Futura LT Book" charset="0"/>
                <a:cs typeface="Futura LT Book" charset="0"/>
              </a:rPr>
              <a:t>CAPI, </a:t>
            </a:r>
            <a:r>
              <a:rPr lang="pl-PL" sz="1800" dirty="0">
                <a:latin typeface="Futura LT Book" charset="0"/>
                <a:ea typeface="Futura LT Book" charset="0"/>
                <a:cs typeface="Futura LT Book" charset="0"/>
              </a:rPr>
              <a:t>czyli metodą przeprowadzania wywiadów z respondentem przy użyciu urządzeń mobilnych takich jak tablet oraz </a:t>
            </a:r>
          </a:p>
          <a:p>
            <a:r>
              <a:rPr lang="pl-PL" sz="1800" dirty="0">
                <a:latin typeface="Futura LT Book" charset="0"/>
                <a:ea typeface="Futura LT Book" charset="0"/>
                <a:cs typeface="Futura LT Book" charset="0"/>
              </a:rPr>
              <a:t>metodą </a:t>
            </a:r>
            <a:r>
              <a:rPr lang="pl-PL" sz="1800" dirty="0">
                <a:solidFill>
                  <a:srgbClr val="CA97F9"/>
                </a:solidFill>
                <a:latin typeface="Futura LT Book" charset="0"/>
                <a:ea typeface="Futura LT Book" charset="0"/>
                <a:cs typeface="Futura LT Book" charset="0"/>
              </a:rPr>
              <a:t>CAWI, </a:t>
            </a:r>
            <a:r>
              <a:rPr lang="pl-PL" sz="1800" dirty="0">
                <a:latin typeface="Futura LT Book" charset="0"/>
                <a:ea typeface="Futura LT Book" charset="0"/>
                <a:cs typeface="Futura LT Book" charset="0"/>
              </a:rPr>
              <a:t>czyli metodą wywiadu bezpośredniego prowadzonego za</a:t>
            </a:r>
          </a:p>
          <a:p>
            <a:r>
              <a:rPr lang="pl-PL" sz="1800" dirty="0">
                <a:latin typeface="Futura LT Book" charset="0"/>
                <a:ea typeface="Futura LT Book" charset="0"/>
                <a:cs typeface="Futura LT Book" charset="0"/>
              </a:rPr>
              <a:t>pośrednictwem internetu przy współpracy z panelem </a:t>
            </a:r>
            <a:r>
              <a:rPr lang="pl-PL" sz="1800" dirty="0" err="1">
                <a:latin typeface="Futura LT Book" charset="0"/>
                <a:ea typeface="Futura LT Book" charset="0"/>
                <a:cs typeface="Futura LT Book" charset="0"/>
              </a:rPr>
              <a:t>Ankieteo</a:t>
            </a:r>
            <a:r>
              <a:rPr lang="pl-PL" sz="1800" dirty="0">
                <a:latin typeface="Futura LT Book" charset="0"/>
                <a:ea typeface="Futura LT Book" charset="0"/>
                <a:cs typeface="Futura LT Book" charset="0"/>
              </a:rPr>
              <a:t>.</a:t>
            </a:r>
          </a:p>
          <a:p>
            <a:r>
              <a:rPr lang="pl-PL" sz="1800" dirty="0">
                <a:latin typeface="Futura LT Book" charset="0"/>
                <a:ea typeface="Futura LT Book" charset="0"/>
                <a:cs typeface="Futura LT Book" charset="0"/>
              </a:rPr>
              <a:t>Wyniki mogą zostać zbierane również z kas fiskalnych oraz strony internetowej instytucji</a:t>
            </a:r>
          </a:p>
          <a:p>
            <a:r>
              <a:rPr lang="pl-PL" sz="1800" dirty="0">
                <a:latin typeface="Futura LT Book" charset="0"/>
                <a:ea typeface="Futura LT Book" charset="0"/>
                <a:cs typeface="Futura LT Book" charset="0"/>
              </a:rPr>
              <a:t>Ankieta może być dołączona również do </a:t>
            </a:r>
            <a:r>
              <a:rPr lang="pl-PL" sz="1800" dirty="0" err="1">
                <a:latin typeface="Futura LT Book" charset="0"/>
                <a:ea typeface="Futura LT Book" charset="0"/>
                <a:cs typeface="Futura LT Book" charset="0"/>
              </a:rPr>
              <a:t>audioguide</a:t>
            </a:r>
            <a:endParaRPr lang="pl-PL" sz="1800" dirty="0">
              <a:latin typeface="Futura LT Book" charset="0"/>
              <a:ea typeface="Futura LT Book" charset="0"/>
              <a:cs typeface="Futura LT Book" charset="0"/>
            </a:endParaRPr>
          </a:p>
        </p:txBody>
      </p:sp>
      <p:sp>
        <p:nvSpPr>
          <p:cNvPr id="13" name="Tytuł 1"/>
          <p:cNvSpPr>
            <a:spLocks noGrp="1"/>
          </p:cNvSpPr>
          <p:nvPr>
            <p:ph type="title"/>
          </p:nvPr>
        </p:nvSpPr>
        <p:spPr>
          <a:xfrm rot="16200000">
            <a:off x="8495776" y="2937187"/>
            <a:ext cx="6970295" cy="871330"/>
          </a:xfrm>
        </p:spPr>
        <p:txBody>
          <a:bodyPr>
            <a:noAutofit/>
          </a:bodyPr>
          <a:lstStyle/>
          <a:p>
            <a:pPr algn="r"/>
            <a:r>
              <a:rPr lang="pl-PL" sz="4600" dirty="0">
                <a:solidFill>
                  <a:srgbClr val="CA97F9">
                    <a:alpha val="40000"/>
                  </a:srgbClr>
                </a:solidFill>
                <a:latin typeface="Futura Medium" charset="0"/>
                <a:ea typeface="Futura Medium" charset="0"/>
                <a:cs typeface="Futura Medium" charset="0"/>
              </a:rPr>
              <a:t>O PRODUKCIE </a:t>
            </a:r>
          </a:p>
        </p:txBody>
      </p:sp>
      <p:grpSp>
        <p:nvGrpSpPr>
          <p:cNvPr id="15" name="Group 14"/>
          <p:cNvGrpSpPr/>
          <p:nvPr/>
        </p:nvGrpSpPr>
        <p:grpSpPr>
          <a:xfrm>
            <a:off x="-10" y="-2"/>
            <a:ext cx="256694" cy="6862107"/>
            <a:chOff x="-10" y="-2"/>
            <a:chExt cx="256694" cy="6862107"/>
          </a:xfrm>
        </p:grpSpPr>
        <p:sp>
          <p:nvSpPr>
            <p:cNvPr id="16" name="Rectangle 15"/>
            <p:cNvSpPr/>
            <p:nvPr/>
          </p:nvSpPr>
          <p:spPr>
            <a:xfrm>
              <a:off x="-5" y="-2"/>
              <a:ext cx="256683" cy="864000"/>
            </a:xfrm>
            <a:prstGeom prst="rect">
              <a:avLst/>
            </a:prstGeom>
            <a:solidFill>
              <a:srgbClr val="D24F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17" name="Rectangle 16"/>
            <p:cNvSpPr/>
            <p:nvPr/>
          </p:nvSpPr>
          <p:spPr>
            <a:xfrm>
              <a:off x="-6" y="851121"/>
              <a:ext cx="256683" cy="864000"/>
            </a:xfrm>
            <a:prstGeom prst="rect">
              <a:avLst/>
            </a:prstGeom>
            <a:solidFill>
              <a:srgbClr val="F15D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18" name="Rectangle 17"/>
            <p:cNvSpPr/>
            <p:nvPr/>
          </p:nvSpPr>
          <p:spPr>
            <a:xfrm>
              <a:off x="-9" y="1700738"/>
              <a:ext cx="256683" cy="864000"/>
            </a:xfrm>
            <a:prstGeom prst="rect">
              <a:avLst/>
            </a:prstGeom>
            <a:solidFill>
              <a:srgbClr val="D79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19" name="Rectangle 18"/>
            <p:cNvSpPr/>
            <p:nvPr/>
          </p:nvSpPr>
          <p:spPr>
            <a:xfrm>
              <a:off x="-9" y="2568040"/>
              <a:ext cx="256683" cy="860714"/>
            </a:xfrm>
            <a:prstGeom prst="rect">
              <a:avLst/>
            </a:prstGeom>
            <a:solidFill>
              <a:srgbClr val="CA9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20" name="Rectangle 19"/>
            <p:cNvSpPr/>
            <p:nvPr/>
          </p:nvSpPr>
          <p:spPr>
            <a:xfrm>
              <a:off x="-10" y="3420984"/>
              <a:ext cx="256683" cy="864000"/>
            </a:xfrm>
            <a:prstGeom prst="rect">
              <a:avLst/>
            </a:prstGeom>
            <a:solidFill>
              <a:srgbClr val="AC9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21" name="Rectangle 20"/>
            <p:cNvSpPr/>
            <p:nvPr/>
          </p:nvSpPr>
          <p:spPr>
            <a:xfrm>
              <a:off x="1" y="4276998"/>
              <a:ext cx="256683" cy="864000"/>
            </a:xfrm>
            <a:prstGeom prst="rect">
              <a:avLst/>
            </a:prstGeom>
            <a:solidFill>
              <a:srgbClr val="947F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22" name="Rectangle 21"/>
            <p:cNvSpPr/>
            <p:nvPr/>
          </p:nvSpPr>
          <p:spPr>
            <a:xfrm>
              <a:off x="0" y="5137903"/>
              <a:ext cx="256683" cy="864000"/>
            </a:xfrm>
            <a:prstGeom prst="rect">
              <a:avLst/>
            </a:prstGeom>
            <a:solidFill>
              <a:srgbClr val="7E71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23" name="Rectangle 22"/>
            <p:cNvSpPr/>
            <p:nvPr/>
          </p:nvSpPr>
          <p:spPr>
            <a:xfrm>
              <a:off x="1" y="5998105"/>
              <a:ext cx="256683" cy="864000"/>
            </a:xfrm>
            <a:prstGeom prst="rect">
              <a:avLst/>
            </a:prstGeom>
            <a:solidFill>
              <a:srgbClr val="615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grpSp>
    </p:spTree>
    <p:extLst>
      <p:ext uri="{BB962C8B-B14F-4D97-AF65-F5344CB8AC3E}">
        <p14:creationId xmlns:p14="http://schemas.microsoft.com/office/powerpoint/2010/main" val="4216265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850392" y="1966155"/>
            <a:ext cx="9813758" cy="2069397"/>
          </a:xfrm>
        </p:spPr>
        <p:txBody>
          <a:bodyPr>
            <a:normAutofit/>
          </a:bodyPr>
          <a:lstStyle/>
          <a:p>
            <a:pPr marL="0" indent="0">
              <a:lnSpc>
                <a:spcPct val="150000"/>
              </a:lnSpc>
              <a:buNone/>
            </a:pPr>
            <a:r>
              <a:rPr lang="pl-PL" sz="1800" dirty="0">
                <a:latin typeface="Futura LT Book" charset="0"/>
                <a:ea typeface="Futura LT Book" charset="0"/>
                <a:cs typeface="Futura LT Book" charset="0"/>
              </a:rPr>
              <a:t>Celem usługi jest </a:t>
            </a:r>
            <a:r>
              <a:rPr lang="pl-PL" sz="1800" dirty="0">
                <a:solidFill>
                  <a:srgbClr val="CA97F9"/>
                </a:solidFill>
                <a:latin typeface="Futura LT Book" charset="0"/>
                <a:ea typeface="Futura LT Book" charset="0"/>
                <a:cs typeface="Futura LT Book" charset="0"/>
              </a:rPr>
              <a:t>POZYSKIWANIE INFORMACJI O ZWIEDZAJĄCYCH,</a:t>
            </a:r>
            <a:r>
              <a:rPr lang="pl-PL" sz="1800" dirty="0">
                <a:latin typeface="Futura LT Book" charset="0"/>
                <a:ea typeface="Futura LT Book" charset="0"/>
                <a:cs typeface="Futura LT Book" charset="0"/>
              </a:rPr>
              <a:t> które pozwalają na lepsze odpowiadanie ich potrzebom oraz docieranie do nowych grup zwiedzających. </a:t>
            </a:r>
          </a:p>
        </p:txBody>
      </p:sp>
      <p:grpSp>
        <p:nvGrpSpPr>
          <p:cNvPr id="13" name="Group 12"/>
          <p:cNvGrpSpPr/>
          <p:nvPr/>
        </p:nvGrpSpPr>
        <p:grpSpPr>
          <a:xfrm>
            <a:off x="-10" y="-2"/>
            <a:ext cx="256694" cy="6862107"/>
            <a:chOff x="-10" y="-2"/>
            <a:chExt cx="256694" cy="6862107"/>
          </a:xfrm>
        </p:grpSpPr>
        <p:sp>
          <p:nvSpPr>
            <p:cNvPr id="14" name="Rectangle 13"/>
            <p:cNvSpPr/>
            <p:nvPr/>
          </p:nvSpPr>
          <p:spPr>
            <a:xfrm>
              <a:off x="-5" y="-2"/>
              <a:ext cx="256683" cy="864000"/>
            </a:xfrm>
            <a:prstGeom prst="rect">
              <a:avLst/>
            </a:prstGeom>
            <a:solidFill>
              <a:srgbClr val="D24F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15" name="Rectangle 14"/>
            <p:cNvSpPr/>
            <p:nvPr/>
          </p:nvSpPr>
          <p:spPr>
            <a:xfrm>
              <a:off x="-6" y="851121"/>
              <a:ext cx="256683" cy="864000"/>
            </a:xfrm>
            <a:prstGeom prst="rect">
              <a:avLst/>
            </a:prstGeom>
            <a:solidFill>
              <a:srgbClr val="F15D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16" name="Rectangle 15"/>
            <p:cNvSpPr/>
            <p:nvPr/>
          </p:nvSpPr>
          <p:spPr>
            <a:xfrm>
              <a:off x="-9" y="1700738"/>
              <a:ext cx="256683" cy="864000"/>
            </a:xfrm>
            <a:prstGeom prst="rect">
              <a:avLst/>
            </a:prstGeom>
            <a:solidFill>
              <a:srgbClr val="D79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17" name="Rectangle 16"/>
            <p:cNvSpPr/>
            <p:nvPr/>
          </p:nvSpPr>
          <p:spPr>
            <a:xfrm>
              <a:off x="-9" y="2568040"/>
              <a:ext cx="256683" cy="860714"/>
            </a:xfrm>
            <a:prstGeom prst="rect">
              <a:avLst/>
            </a:prstGeom>
            <a:solidFill>
              <a:srgbClr val="CA9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18" name="Rectangle 17"/>
            <p:cNvSpPr/>
            <p:nvPr/>
          </p:nvSpPr>
          <p:spPr>
            <a:xfrm>
              <a:off x="-10" y="3420984"/>
              <a:ext cx="256683" cy="864000"/>
            </a:xfrm>
            <a:prstGeom prst="rect">
              <a:avLst/>
            </a:prstGeom>
            <a:solidFill>
              <a:srgbClr val="AC9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19" name="Rectangle 18"/>
            <p:cNvSpPr/>
            <p:nvPr/>
          </p:nvSpPr>
          <p:spPr>
            <a:xfrm>
              <a:off x="1" y="4276998"/>
              <a:ext cx="256683" cy="864000"/>
            </a:xfrm>
            <a:prstGeom prst="rect">
              <a:avLst/>
            </a:prstGeom>
            <a:solidFill>
              <a:srgbClr val="947F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20" name="Rectangle 19"/>
            <p:cNvSpPr/>
            <p:nvPr/>
          </p:nvSpPr>
          <p:spPr>
            <a:xfrm>
              <a:off x="0" y="5137903"/>
              <a:ext cx="256683" cy="864000"/>
            </a:xfrm>
            <a:prstGeom prst="rect">
              <a:avLst/>
            </a:prstGeom>
            <a:solidFill>
              <a:srgbClr val="7E71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21" name="Rectangle 20"/>
            <p:cNvSpPr/>
            <p:nvPr/>
          </p:nvSpPr>
          <p:spPr>
            <a:xfrm>
              <a:off x="1" y="5998105"/>
              <a:ext cx="256683" cy="864000"/>
            </a:xfrm>
            <a:prstGeom prst="rect">
              <a:avLst/>
            </a:prstGeom>
            <a:solidFill>
              <a:srgbClr val="615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grpSp>
      <p:sp>
        <p:nvSpPr>
          <p:cNvPr id="23" name="Tytuł 1"/>
          <p:cNvSpPr>
            <a:spLocks noGrp="1"/>
          </p:cNvSpPr>
          <p:nvPr>
            <p:ph type="title"/>
          </p:nvPr>
        </p:nvSpPr>
        <p:spPr>
          <a:xfrm rot="16200000">
            <a:off x="8495776" y="2937187"/>
            <a:ext cx="6970295" cy="871330"/>
          </a:xfrm>
        </p:spPr>
        <p:txBody>
          <a:bodyPr>
            <a:noAutofit/>
          </a:bodyPr>
          <a:lstStyle/>
          <a:p>
            <a:pPr algn="r"/>
            <a:r>
              <a:rPr lang="pl-PL" sz="4600" dirty="0">
                <a:solidFill>
                  <a:srgbClr val="CA97F9">
                    <a:alpha val="40000"/>
                  </a:srgbClr>
                </a:solidFill>
                <a:latin typeface="Futura Medium" charset="0"/>
                <a:ea typeface="Futura Medium" charset="0"/>
                <a:cs typeface="Futura Medium" charset="0"/>
              </a:rPr>
              <a:t>O PRODUKCIE </a:t>
            </a:r>
          </a:p>
        </p:txBody>
      </p:sp>
    </p:spTree>
    <p:extLst>
      <p:ext uri="{BB962C8B-B14F-4D97-AF65-F5344CB8AC3E}">
        <p14:creationId xmlns:p14="http://schemas.microsoft.com/office/powerpoint/2010/main" val="11166127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850392" y="1959737"/>
            <a:ext cx="9813758" cy="4351338"/>
          </a:xfrm>
        </p:spPr>
        <p:txBody>
          <a:bodyPr>
            <a:normAutofit/>
          </a:bodyPr>
          <a:lstStyle/>
          <a:p>
            <a:pPr marL="0" indent="0">
              <a:lnSpc>
                <a:spcPct val="150000"/>
              </a:lnSpc>
              <a:buNone/>
            </a:pPr>
            <a:r>
              <a:rPr lang="pl-PL" sz="1800" dirty="0">
                <a:solidFill>
                  <a:srgbClr val="CA97F9"/>
                </a:solidFill>
                <a:latin typeface="Futura LT Book" charset="0"/>
                <a:ea typeface="Futura LT Book" charset="0"/>
                <a:cs typeface="Futura LT Book" charset="0"/>
              </a:rPr>
              <a:t>DANE</a:t>
            </a:r>
            <a:r>
              <a:rPr lang="pl-PL" sz="1800" dirty="0">
                <a:latin typeface="Futura LT Book" charset="0"/>
                <a:ea typeface="Futura LT Book" charset="0"/>
                <a:cs typeface="Futura LT Book" charset="0"/>
              </a:rPr>
              <a:t> pozyskane przez naszą usługę </a:t>
            </a:r>
            <a:r>
              <a:rPr lang="pl-PL" sz="1800" dirty="0">
                <a:solidFill>
                  <a:srgbClr val="CA97F9"/>
                </a:solidFill>
                <a:latin typeface="Futura LT Book" charset="0"/>
                <a:ea typeface="Futura LT Book" charset="0"/>
                <a:cs typeface="Futura LT Book" charset="0"/>
              </a:rPr>
              <a:t>POZWALAJĄ NA PROWADZENIE SKUTECZNIEJSZYCH KAMPANII REKLAMOWYCH. </a:t>
            </a:r>
            <a:r>
              <a:rPr lang="pl-PL" sz="1800" dirty="0">
                <a:latin typeface="Futura LT Book" charset="0"/>
                <a:ea typeface="Futura LT Book" charset="0"/>
                <a:cs typeface="Futura LT Book" charset="0"/>
              </a:rPr>
              <a:t>Usługa może być również wykorzystana do monitorowania świadczonych usług przez podwykonawców; firmy ochroniarskie, firmy sprzątające.</a:t>
            </a:r>
          </a:p>
        </p:txBody>
      </p:sp>
      <p:grpSp>
        <p:nvGrpSpPr>
          <p:cNvPr id="15" name="Group 14"/>
          <p:cNvGrpSpPr/>
          <p:nvPr/>
        </p:nvGrpSpPr>
        <p:grpSpPr>
          <a:xfrm>
            <a:off x="-10" y="-2"/>
            <a:ext cx="256694" cy="6862107"/>
            <a:chOff x="-10" y="-2"/>
            <a:chExt cx="256694" cy="6862107"/>
          </a:xfrm>
        </p:grpSpPr>
        <p:sp>
          <p:nvSpPr>
            <p:cNvPr id="16" name="Rectangle 15"/>
            <p:cNvSpPr/>
            <p:nvPr/>
          </p:nvSpPr>
          <p:spPr>
            <a:xfrm>
              <a:off x="-5" y="-2"/>
              <a:ext cx="256683" cy="864000"/>
            </a:xfrm>
            <a:prstGeom prst="rect">
              <a:avLst/>
            </a:prstGeom>
            <a:solidFill>
              <a:srgbClr val="D24F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17" name="Rectangle 16"/>
            <p:cNvSpPr/>
            <p:nvPr/>
          </p:nvSpPr>
          <p:spPr>
            <a:xfrm>
              <a:off x="-6" y="851121"/>
              <a:ext cx="256683" cy="864000"/>
            </a:xfrm>
            <a:prstGeom prst="rect">
              <a:avLst/>
            </a:prstGeom>
            <a:solidFill>
              <a:srgbClr val="F15D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18" name="Rectangle 17"/>
            <p:cNvSpPr/>
            <p:nvPr/>
          </p:nvSpPr>
          <p:spPr>
            <a:xfrm>
              <a:off x="-9" y="1700738"/>
              <a:ext cx="256683" cy="864000"/>
            </a:xfrm>
            <a:prstGeom prst="rect">
              <a:avLst/>
            </a:prstGeom>
            <a:solidFill>
              <a:srgbClr val="D79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19" name="Rectangle 18"/>
            <p:cNvSpPr/>
            <p:nvPr/>
          </p:nvSpPr>
          <p:spPr>
            <a:xfrm>
              <a:off x="-9" y="2568040"/>
              <a:ext cx="256683" cy="860714"/>
            </a:xfrm>
            <a:prstGeom prst="rect">
              <a:avLst/>
            </a:prstGeom>
            <a:solidFill>
              <a:srgbClr val="CA9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20" name="Rectangle 19"/>
            <p:cNvSpPr/>
            <p:nvPr/>
          </p:nvSpPr>
          <p:spPr>
            <a:xfrm>
              <a:off x="-10" y="3420984"/>
              <a:ext cx="256683" cy="864000"/>
            </a:xfrm>
            <a:prstGeom prst="rect">
              <a:avLst/>
            </a:prstGeom>
            <a:solidFill>
              <a:srgbClr val="AC9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21" name="Rectangle 20"/>
            <p:cNvSpPr/>
            <p:nvPr/>
          </p:nvSpPr>
          <p:spPr>
            <a:xfrm>
              <a:off x="1" y="4276998"/>
              <a:ext cx="256683" cy="864000"/>
            </a:xfrm>
            <a:prstGeom prst="rect">
              <a:avLst/>
            </a:prstGeom>
            <a:solidFill>
              <a:srgbClr val="947F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22" name="Rectangle 21"/>
            <p:cNvSpPr/>
            <p:nvPr/>
          </p:nvSpPr>
          <p:spPr>
            <a:xfrm>
              <a:off x="0" y="5137903"/>
              <a:ext cx="256683" cy="864000"/>
            </a:xfrm>
            <a:prstGeom prst="rect">
              <a:avLst/>
            </a:prstGeom>
            <a:solidFill>
              <a:srgbClr val="7E71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23" name="Rectangle 22"/>
            <p:cNvSpPr/>
            <p:nvPr/>
          </p:nvSpPr>
          <p:spPr>
            <a:xfrm>
              <a:off x="1" y="5998105"/>
              <a:ext cx="256683" cy="864000"/>
            </a:xfrm>
            <a:prstGeom prst="rect">
              <a:avLst/>
            </a:prstGeom>
            <a:solidFill>
              <a:srgbClr val="615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grpSp>
      <p:sp>
        <p:nvSpPr>
          <p:cNvPr id="24" name="Tytuł 1"/>
          <p:cNvSpPr>
            <a:spLocks noGrp="1"/>
          </p:cNvSpPr>
          <p:nvPr>
            <p:ph type="title"/>
          </p:nvPr>
        </p:nvSpPr>
        <p:spPr>
          <a:xfrm rot="16200000">
            <a:off x="8495776" y="2937187"/>
            <a:ext cx="6970295" cy="871330"/>
          </a:xfrm>
        </p:spPr>
        <p:txBody>
          <a:bodyPr>
            <a:noAutofit/>
          </a:bodyPr>
          <a:lstStyle/>
          <a:p>
            <a:pPr algn="r"/>
            <a:r>
              <a:rPr lang="pl-PL" sz="4600" dirty="0">
                <a:solidFill>
                  <a:srgbClr val="CA97F9">
                    <a:alpha val="40000"/>
                  </a:srgbClr>
                </a:solidFill>
                <a:latin typeface="Futura Medium" charset="0"/>
                <a:ea typeface="Futura Medium" charset="0"/>
                <a:cs typeface="Futura Medium" charset="0"/>
              </a:rPr>
              <a:t>O PRODUKCIE </a:t>
            </a:r>
          </a:p>
        </p:txBody>
      </p:sp>
    </p:spTree>
    <p:extLst>
      <p:ext uri="{BB962C8B-B14F-4D97-AF65-F5344CB8AC3E}">
        <p14:creationId xmlns:p14="http://schemas.microsoft.com/office/powerpoint/2010/main" val="8854470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rot="16200000">
            <a:off x="8532393" y="2985916"/>
            <a:ext cx="6954259" cy="789907"/>
          </a:xfrm>
        </p:spPr>
        <p:txBody>
          <a:bodyPr>
            <a:noAutofit/>
          </a:bodyPr>
          <a:lstStyle/>
          <a:p>
            <a:pPr algn="r"/>
            <a:r>
              <a:rPr lang="pl-PL" sz="4600" dirty="0">
                <a:solidFill>
                  <a:srgbClr val="AC94FF">
                    <a:alpha val="40000"/>
                  </a:srgbClr>
                </a:solidFill>
                <a:latin typeface="Futura Medium" charset="0"/>
                <a:ea typeface="Futura Medium" charset="0"/>
                <a:cs typeface="Futura Medium" charset="0"/>
              </a:rPr>
              <a:t>JAK DZIAŁA PRODUKT </a:t>
            </a:r>
          </a:p>
        </p:txBody>
      </p:sp>
      <p:sp>
        <p:nvSpPr>
          <p:cNvPr id="3" name="Symbol zastępczy zawartości 2"/>
          <p:cNvSpPr>
            <a:spLocks noGrp="1"/>
          </p:cNvSpPr>
          <p:nvPr>
            <p:ph idx="1"/>
          </p:nvPr>
        </p:nvSpPr>
        <p:spPr>
          <a:xfrm>
            <a:off x="850393" y="1959737"/>
            <a:ext cx="9813758" cy="1734439"/>
          </a:xfrm>
        </p:spPr>
        <p:txBody>
          <a:bodyPr>
            <a:normAutofit/>
          </a:bodyPr>
          <a:lstStyle/>
          <a:p>
            <a:pPr marL="0" indent="0">
              <a:lnSpc>
                <a:spcPct val="150000"/>
              </a:lnSpc>
              <a:buNone/>
            </a:pPr>
            <a:r>
              <a:rPr lang="pl-PL" sz="1800" dirty="0">
                <a:latin typeface="Futura LT Book" charset="0"/>
                <a:ea typeface="Futura LT Book" charset="0"/>
                <a:cs typeface="Futura LT Book" charset="0"/>
              </a:rPr>
              <a:t>Usługa BOSZ polega na zbieraniu przez okres minimum roku danych w Instytucji Kultury przez wyszkolonych ankieterów metodą CAPI oraz dodatkowo metodą CAWI. </a:t>
            </a:r>
          </a:p>
        </p:txBody>
      </p:sp>
      <p:grpSp>
        <p:nvGrpSpPr>
          <p:cNvPr id="13" name="Group 12"/>
          <p:cNvGrpSpPr/>
          <p:nvPr/>
        </p:nvGrpSpPr>
        <p:grpSpPr>
          <a:xfrm>
            <a:off x="-10" y="-2"/>
            <a:ext cx="256694" cy="6862107"/>
            <a:chOff x="-10" y="-2"/>
            <a:chExt cx="256694" cy="6862107"/>
          </a:xfrm>
        </p:grpSpPr>
        <p:sp>
          <p:nvSpPr>
            <p:cNvPr id="14" name="Rectangle 13"/>
            <p:cNvSpPr/>
            <p:nvPr/>
          </p:nvSpPr>
          <p:spPr>
            <a:xfrm>
              <a:off x="-5" y="-2"/>
              <a:ext cx="256683" cy="864000"/>
            </a:xfrm>
            <a:prstGeom prst="rect">
              <a:avLst/>
            </a:prstGeom>
            <a:solidFill>
              <a:srgbClr val="D24F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15" name="Rectangle 14"/>
            <p:cNvSpPr/>
            <p:nvPr/>
          </p:nvSpPr>
          <p:spPr>
            <a:xfrm>
              <a:off x="-6" y="851121"/>
              <a:ext cx="256683" cy="864000"/>
            </a:xfrm>
            <a:prstGeom prst="rect">
              <a:avLst/>
            </a:prstGeom>
            <a:solidFill>
              <a:srgbClr val="F15D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16" name="Rectangle 15"/>
            <p:cNvSpPr/>
            <p:nvPr/>
          </p:nvSpPr>
          <p:spPr>
            <a:xfrm>
              <a:off x="-9" y="1700738"/>
              <a:ext cx="256683" cy="864000"/>
            </a:xfrm>
            <a:prstGeom prst="rect">
              <a:avLst/>
            </a:prstGeom>
            <a:solidFill>
              <a:srgbClr val="D79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17" name="Rectangle 16"/>
            <p:cNvSpPr/>
            <p:nvPr/>
          </p:nvSpPr>
          <p:spPr>
            <a:xfrm>
              <a:off x="-9" y="2568040"/>
              <a:ext cx="256683" cy="860714"/>
            </a:xfrm>
            <a:prstGeom prst="rect">
              <a:avLst/>
            </a:prstGeom>
            <a:solidFill>
              <a:srgbClr val="CA9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18" name="Rectangle 17"/>
            <p:cNvSpPr/>
            <p:nvPr/>
          </p:nvSpPr>
          <p:spPr>
            <a:xfrm>
              <a:off x="-10" y="3420984"/>
              <a:ext cx="256683" cy="864000"/>
            </a:xfrm>
            <a:prstGeom prst="rect">
              <a:avLst/>
            </a:prstGeom>
            <a:solidFill>
              <a:srgbClr val="AC9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19" name="Rectangle 18"/>
            <p:cNvSpPr/>
            <p:nvPr/>
          </p:nvSpPr>
          <p:spPr>
            <a:xfrm>
              <a:off x="1" y="4276998"/>
              <a:ext cx="256683" cy="864000"/>
            </a:xfrm>
            <a:prstGeom prst="rect">
              <a:avLst/>
            </a:prstGeom>
            <a:solidFill>
              <a:srgbClr val="947F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20" name="Rectangle 19"/>
            <p:cNvSpPr/>
            <p:nvPr/>
          </p:nvSpPr>
          <p:spPr>
            <a:xfrm>
              <a:off x="0" y="5137903"/>
              <a:ext cx="256683" cy="864000"/>
            </a:xfrm>
            <a:prstGeom prst="rect">
              <a:avLst/>
            </a:prstGeom>
            <a:solidFill>
              <a:srgbClr val="7E71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21" name="Rectangle 20"/>
            <p:cNvSpPr/>
            <p:nvPr/>
          </p:nvSpPr>
          <p:spPr>
            <a:xfrm>
              <a:off x="1" y="5998105"/>
              <a:ext cx="256683" cy="864000"/>
            </a:xfrm>
            <a:prstGeom prst="rect">
              <a:avLst/>
            </a:prstGeom>
            <a:solidFill>
              <a:srgbClr val="615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grpSp>
    </p:spTree>
    <p:extLst>
      <p:ext uri="{BB962C8B-B14F-4D97-AF65-F5344CB8AC3E}">
        <p14:creationId xmlns:p14="http://schemas.microsoft.com/office/powerpoint/2010/main" val="506796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850393" y="1959737"/>
            <a:ext cx="9781674" cy="2587879"/>
          </a:xfrm>
        </p:spPr>
        <p:txBody>
          <a:bodyPr>
            <a:normAutofit/>
          </a:bodyPr>
          <a:lstStyle/>
          <a:p>
            <a:pPr marL="0" indent="0">
              <a:lnSpc>
                <a:spcPct val="150000"/>
              </a:lnSpc>
              <a:buNone/>
            </a:pPr>
            <a:r>
              <a:rPr lang="pl-PL" sz="1800" dirty="0">
                <a:latin typeface="Futura LT Book" charset="0"/>
                <a:ea typeface="Futura LT Book" charset="0"/>
                <a:cs typeface="Futura LT Book" charset="0"/>
              </a:rPr>
              <a:t>Firma KLAVO jest odpowiedzialna za monitorowanie, zbieranie danych oraz za analizę danych ilościowych pozyskanych danych, zobowiązuje się do tego, że minimalna miesięczna reprezentatywna próba, na której będzie przeprowadzana ankieta będzie wynosić 300 osób, co pozwoli na istotne statystycznie </a:t>
            </a:r>
            <a:r>
              <a:rPr lang="pl-PL" sz="1800">
                <a:latin typeface="Futura LT Book" charset="0"/>
                <a:ea typeface="Futura LT Book" charset="0"/>
                <a:cs typeface="Futura LT Book" charset="0"/>
              </a:rPr>
              <a:t>wnioskowanie.</a:t>
            </a:r>
            <a:endParaRPr lang="pl-PL" sz="1800" dirty="0">
              <a:latin typeface="Futura LT Book" charset="0"/>
              <a:ea typeface="Futura LT Book" charset="0"/>
              <a:cs typeface="Futura LT Book" charset="0"/>
            </a:endParaRPr>
          </a:p>
        </p:txBody>
      </p:sp>
      <p:sp>
        <p:nvSpPr>
          <p:cNvPr id="15" name="Tytuł 1"/>
          <p:cNvSpPr>
            <a:spLocks noGrp="1"/>
          </p:cNvSpPr>
          <p:nvPr>
            <p:ph type="title"/>
          </p:nvPr>
        </p:nvSpPr>
        <p:spPr>
          <a:xfrm rot="16200000">
            <a:off x="8532393" y="2985916"/>
            <a:ext cx="6954259" cy="789907"/>
          </a:xfrm>
        </p:spPr>
        <p:txBody>
          <a:bodyPr>
            <a:noAutofit/>
          </a:bodyPr>
          <a:lstStyle/>
          <a:p>
            <a:pPr algn="r"/>
            <a:r>
              <a:rPr lang="pl-PL" sz="4600" dirty="0">
                <a:solidFill>
                  <a:srgbClr val="AC94FF">
                    <a:alpha val="40000"/>
                  </a:srgbClr>
                </a:solidFill>
                <a:latin typeface="Futura Medium" charset="0"/>
                <a:ea typeface="Futura Medium" charset="0"/>
                <a:cs typeface="Futura Medium" charset="0"/>
              </a:rPr>
              <a:t>JAK DZIAŁA PRODUKT </a:t>
            </a:r>
          </a:p>
        </p:txBody>
      </p:sp>
      <p:grpSp>
        <p:nvGrpSpPr>
          <p:cNvPr id="16" name="Group 15"/>
          <p:cNvGrpSpPr/>
          <p:nvPr/>
        </p:nvGrpSpPr>
        <p:grpSpPr>
          <a:xfrm>
            <a:off x="-10" y="-2"/>
            <a:ext cx="256694" cy="6862107"/>
            <a:chOff x="-10" y="-2"/>
            <a:chExt cx="256694" cy="6862107"/>
          </a:xfrm>
        </p:grpSpPr>
        <p:sp>
          <p:nvSpPr>
            <p:cNvPr id="17" name="Rectangle 16"/>
            <p:cNvSpPr/>
            <p:nvPr/>
          </p:nvSpPr>
          <p:spPr>
            <a:xfrm>
              <a:off x="-5" y="-2"/>
              <a:ext cx="256683" cy="864000"/>
            </a:xfrm>
            <a:prstGeom prst="rect">
              <a:avLst/>
            </a:prstGeom>
            <a:solidFill>
              <a:srgbClr val="D24F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18" name="Rectangle 17"/>
            <p:cNvSpPr/>
            <p:nvPr/>
          </p:nvSpPr>
          <p:spPr>
            <a:xfrm>
              <a:off x="-6" y="851121"/>
              <a:ext cx="256683" cy="864000"/>
            </a:xfrm>
            <a:prstGeom prst="rect">
              <a:avLst/>
            </a:prstGeom>
            <a:solidFill>
              <a:srgbClr val="F15D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19" name="Rectangle 18"/>
            <p:cNvSpPr/>
            <p:nvPr/>
          </p:nvSpPr>
          <p:spPr>
            <a:xfrm>
              <a:off x="-9" y="1700738"/>
              <a:ext cx="256683" cy="864000"/>
            </a:xfrm>
            <a:prstGeom prst="rect">
              <a:avLst/>
            </a:prstGeom>
            <a:solidFill>
              <a:srgbClr val="D79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20" name="Rectangle 19"/>
            <p:cNvSpPr/>
            <p:nvPr/>
          </p:nvSpPr>
          <p:spPr>
            <a:xfrm>
              <a:off x="-9" y="2568040"/>
              <a:ext cx="256683" cy="860714"/>
            </a:xfrm>
            <a:prstGeom prst="rect">
              <a:avLst/>
            </a:prstGeom>
            <a:solidFill>
              <a:srgbClr val="CA9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21" name="Rectangle 20"/>
            <p:cNvSpPr/>
            <p:nvPr/>
          </p:nvSpPr>
          <p:spPr>
            <a:xfrm>
              <a:off x="-10" y="3420984"/>
              <a:ext cx="256683" cy="864000"/>
            </a:xfrm>
            <a:prstGeom prst="rect">
              <a:avLst/>
            </a:prstGeom>
            <a:solidFill>
              <a:srgbClr val="AC9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22" name="Rectangle 21"/>
            <p:cNvSpPr/>
            <p:nvPr/>
          </p:nvSpPr>
          <p:spPr>
            <a:xfrm>
              <a:off x="1" y="4276998"/>
              <a:ext cx="256683" cy="864000"/>
            </a:xfrm>
            <a:prstGeom prst="rect">
              <a:avLst/>
            </a:prstGeom>
            <a:solidFill>
              <a:srgbClr val="947F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23" name="Rectangle 22"/>
            <p:cNvSpPr/>
            <p:nvPr/>
          </p:nvSpPr>
          <p:spPr>
            <a:xfrm>
              <a:off x="0" y="5137903"/>
              <a:ext cx="256683" cy="864000"/>
            </a:xfrm>
            <a:prstGeom prst="rect">
              <a:avLst/>
            </a:prstGeom>
            <a:solidFill>
              <a:srgbClr val="7E71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24" name="Rectangle 23"/>
            <p:cNvSpPr/>
            <p:nvPr/>
          </p:nvSpPr>
          <p:spPr>
            <a:xfrm>
              <a:off x="1" y="5998105"/>
              <a:ext cx="256683" cy="864000"/>
            </a:xfrm>
            <a:prstGeom prst="rect">
              <a:avLst/>
            </a:prstGeom>
            <a:solidFill>
              <a:srgbClr val="615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grpSp>
    </p:spTree>
    <p:extLst>
      <p:ext uri="{BB962C8B-B14F-4D97-AF65-F5344CB8AC3E}">
        <p14:creationId xmlns:p14="http://schemas.microsoft.com/office/powerpoint/2010/main" val="4527602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850392" y="1959737"/>
            <a:ext cx="9813758" cy="1490599"/>
          </a:xfrm>
        </p:spPr>
        <p:txBody>
          <a:bodyPr>
            <a:normAutofit/>
          </a:bodyPr>
          <a:lstStyle/>
          <a:p>
            <a:pPr marL="0" indent="0">
              <a:lnSpc>
                <a:spcPct val="150000"/>
              </a:lnSpc>
              <a:buNone/>
            </a:pPr>
            <a:r>
              <a:rPr lang="pl-PL" sz="1800" dirty="0">
                <a:latin typeface="Futura LT Book" charset="0"/>
                <a:ea typeface="Futura LT Book" charset="0"/>
                <a:cs typeface="Futura LT Book" charset="0"/>
              </a:rPr>
              <a:t>Oferta w pakiecie podstawowym będzie zawierać 5 pytań, na które będą odpowiadali respondenci. Instytucja wybiera pytania, które ich zdaniem są najlepsze przy konsultacji merytorycznej ze strony Klavo. </a:t>
            </a:r>
          </a:p>
        </p:txBody>
      </p:sp>
      <p:sp>
        <p:nvSpPr>
          <p:cNvPr id="16" name="Tytuł 1"/>
          <p:cNvSpPr>
            <a:spLocks noGrp="1"/>
          </p:cNvSpPr>
          <p:nvPr>
            <p:ph type="title"/>
          </p:nvPr>
        </p:nvSpPr>
        <p:spPr>
          <a:xfrm rot="16200000">
            <a:off x="8532393" y="2985916"/>
            <a:ext cx="6954259" cy="789907"/>
          </a:xfrm>
        </p:spPr>
        <p:txBody>
          <a:bodyPr>
            <a:noAutofit/>
          </a:bodyPr>
          <a:lstStyle/>
          <a:p>
            <a:pPr algn="r"/>
            <a:r>
              <a:rPr lang="pl-PL" sz="4600" dirty="0">
                <a:solidFill>
                  <a:srgbClr val="AC94FF">
                    <a:alpha val="40000"/>
                  </a:srgbClr>
                </a:solidFill>
                <a:latin typeface="Futura Medium" charset="0"/>
                <a:ea typeface="Futura Medium" charset="0"/>
                <a:cs typeface="Futura Medium" charset="0"/>
              </a:rPr>
              <a:t>JAK DZIAŁA PRODUKT </a:t>
            </a:r>
          </a:p>
        </p:txBody>
      </p:sp>
      <p:grpSp>
        <p:nvGrpSpPr>
          <p:cNvPr id="17" name="Group 16"/>
          <p:cNvGrpSpPr/>
          <p:nvPr/>
        </p:nvGrpSpPr>
        <p:grpSpPr>
          <a:xfrm>
            <a:off x="-10" y="-2"/>
            <a:ext cx="256694" cy="6862107"/>
            <a:chOff x="-10" y="-2"/>
            <a:chExt cx="256694" cy="6862107"/>
          </a:xfrm>
        </p:grpSpPr>
        <p:sp>
          <p:nvSpPr>
            <p:cNvPr id="18" name="Rectangle 17"/>
            <p:cNvSpPr/>
            <p:nvPr/>
          </p:nvSpPr>
          <p:spPr>
            <a:xfrm>
              <a:off x="-5" y="-2"/>
              <a:ext cx="256683" cy="864000"/>
            </a:xfrm>
            <a:prstGeom prst="rect">
              <a:avLst/>
            </a:prstGeom>
            <a:solidFill>
              <a:srgbClr val="D24F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19" name="Rectangle 18"/>
            <p:cNvSpPr/>
            <p:nvPr/>
          </p:nvSpPr>
          <p:spPr>
            <a:xfrm>
              <a:off x="-6" y="851121"/>
              <a:ext cx="256683" cy="864000"/>
            </a:xfrm>
            <a:prstGeom prst="rect">
              <a:avLst/>
            </a:prstGeom>
            <a:solidFill>
              <a:srgbClr val="F15D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20" name="Rectangle 19"/>
            <p:cNvSpPr/>
            <p:nvPr/>
          </p:nvSpPr>
          <p:spPr>
            <a:xfrm>
              <a:off x="-9" y="1700738"/>
              <a:ext cx="256683" cy="864000"/>
            </a:xfrm>
            <a:prstGeom prst="rect">
              <a:avLst/>
            </a:prstGeom>
            <a:solidFill>
              <a:srgbClr val="D79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21" name="Rectangle 20"/>
            <p:cNvSpPr/>
            <p:nvPr/>
          </p:nvSpPr>
          <p:spPr>
            <a:xfrm>
              <a:off x="-9" y="2568040"/>
              <a:ext cx="256683" cy="860714"/>
            </a:xfrm>
            <a:prstGeom prst="rect">
              <a:avLst/>
            </a:prstGeom>
            <a:solidFill>
              <a:srgbClr val="CA9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22" name="Rectangle 21"/>
            <p:cNvSpPr/>
            <p:nvPr/>
          </p:nvSpPr>
          <p:spPr>
            <a:xfrm>
              <a:off x="-10" y="3420984"/>
              <a:ext cx="256683" cy="864000"/>
            </a:xfrm>
            <a:prstGeom prst="rect">
              <a:avLst/>
            </a:prstGeom>
            <a:solidFill>
              <a:srgbClr val="AC9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23" name="Rectangle 22"/>
            <p:cNvSpPr/>
            <p:nvPr/>
          </p:nvSpPr>
          <p:spPr>
            <a:xfrm>
              <a:off x="1" y="4276998"/>
              <a:ext cx="256683" cy="864000"/>
            </a:xfrm>
            <a:prstGeom prst="rect">
              <a:avLst/>
            </a:prstGeom>
            <a:solidFill>
              <a:srgbClr val="947F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24" name="Rectangle 23"/>
            <p:cNvSpPr/>
            <p:nvPr/>
          </p:nvSpPr>
          <p:spPr>
            <a:xfrm>
              <a:off x="0" y="5137903"/>
              <a:ext cx="256683" cy="864000"/>
            </a:xfrm>
            <a:prstGeom prst="rect">
              <a:avLst/>
            </a:prstGeom>
            <a:solidFill>
              <a:srgbClr val="7E71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25" name="Rectangle 24"/>
            <p:cNvSpPr/>
            <p:nvPr/>
          </p:nvSpPr>
          <p:spPr>
            <a:xfrm>
              <a:off x="1" y="5998105"/>
              <a:ext cx="256683" cy="864000"/>
            </a:xfrm>
            <a:prstGeom prst="rect">
              <a:avLst/>
            </a:prstGeom>
            <a:solidFill>
              <a:srgbClr val="615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grpSp>
    </p:spTree>
    <p:extLst>
      <p:ext uri="{BB962C8B-B14F-4D97-AF65-F5344CB8AC3E}">
        <p14:creationId xmlns:p14="http://schemas.microsoft.com/office/powerpoint/2010/main" val="13689499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850392" y="1959737"/>
            <a:ext cx="9813758" cy="1953895"/>
          </a:xfrm>
        </p:spPr>
        <p:txBody>
          <a:bodyPr>
            <a:normAutofit/>
          </a:bodyPr>
          <a:lstStyle/>
          <a:p>
            <a:pPr marL="0" indent="0">
              <a:lnSpc>
                <a:spcPct val="150000"/>
              </a:lnSpc>
              <a:buNone/>
            </a:pPr>
            <a:r>
              <a:rPr lang="pl-PL" sz="1800" dirty="0">
                <a:latin typeface="Futura LT Book" charset="0"/>
                <a:ea typeface="Futura LT Book" charset="0"/>
                <a:cs typeface="Futura LT Book" charset="0"/>
              </a:rPr>
              <a:t>Każda wypełniona ankieta od razu będzie pojawiała się w bazie danych na platformie Ankieteo, a w każdej chwili dane z pomocą naszych pracowników będą mogły zostać wykorzystane do zaprezentowania w formie graficznej na stronach internetowych, a wyniki będą automatycznie aktualizowane na nich.</a:t>
            </a:r>
          </a:p>
        </p:txBody>
      </p:sp>
      <p:sp>
        <p:nvSpPr>
          <p:cNvPr id="16" name="Tytuł 1"/>
          <p:cNvSpPr>
            <a:spLocks noGrp="1"/>
          </p:cNvSpPr>
          <p:nvPr>
            <p:ph type="title"/>
          </p:nvPr>
        </p:nvSpPr>
        <p:spPr>
          <a:xfrm rot="16200000">
            <a:off x="8532393" y="2985916"/>
            <a:ext cx="6954259" cy="789907"/>
          </a:xfrm>
        </p:spPr>
        <p:txBody>
          <a:bodyPr>
            <a:noAutofit/>
          </a:bodyPr>
          <a:lstStyle/>
          <a:p>
            <a:pPr algn="r"/>
            <a:r>
              <a:rPr lang="pl-PL" sz="4600" dirty="0">
                <a:solidFill>
                  <a:srgbClr val="AC94FF">
                    <a:alpha val="40000"/>
                  </a:srgbClr>
                </a:solidFill>
                <a:latin typeface="Futura Medium" charset="0"/>
                <a:ea typeface="Futura Medium" charset="0"/>
                <a:cs typeface="Futura Medium" charset="0"/>
              </a:rPr>
              <a:t>JAK DZIAŁA PRODUKT </a:t>
            </a:r>
          </a:p>
        </p:txBody>
      </p:sp>
      <p:grpSp>
        <p:nvGrpSpPr>
          <p:cNvPr id="17" name="Group 16"/>
          <p:cNvGrpSpPr/>
          <p:nvPr/>
        </p:nvGrpSpPr>
        <p:grpSpPr>
          <a:xfrm>
            <a:off x="-10" y="-2"/>
            <a:ext cx="256694" cy="6862107"/>
            <a:chOff x="-10" y="-2"/>
            <a:chExt cx="256694" cy="6862107"/>
          </a:xfrm>
        </p:grpSpPr>
        <p:sp>
          <p:nvSpPr>
            <p:cNvPr id="18" name="Rectangle 17"/>
            <p:cNvSpPr/>
            <p:nvPr/>
          </p:nvSpPr>
          <p:spPr>
            <a:xfrm>
              <a:off x="-5" y="-2"/>
              <a:ext cx="256683" cy="864000"/>
            </a:xfrm>
            <a:prstGeom prst="rect">
              <a:avLst/>
            </a:prstGeom>
            <a:solidFill>
              <a:srgbClr val="D24F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19" name="Rectangle 18"/>
            <p:cNvSpPr/>
            <p:nvPr/>
          </p:nvSpPr>
          <p:spPr>
            <a:xfrm>
              <a:off x="-6" y="851121"/>
              <a:ext cx="256683" cy="864000"/>
            </a:xfrm>
            <a:prstGeom prst="rect">
              <a:avLst/>
            </a:prstGeom>
            <a:solidFill>
              <a:srgbClr val="F15D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20" name="Rectangle 19"/>
            <p:cNvSpPr/>
            <p:nvPr/>
          </p:nvSpPr>
          <p:spPr>
            <a:xfrm>
              <a:off x="-9" y="1700738"/>
              <a:ext cx="256683" cy="864000"/>
            </a:xfrm>
            <a:prstGeom prst="rect">
              <a:avLst/>
            </a:prstGeom>
            <a:solidFill>
              <a:srgbClr val="D79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21" name="Rectangle 20"/>
            <p:cNvSpPr/>
            <p:nvPr/>
          </p:nvSpPr>
          <p:spPr>
            <a:xfrm>
              <a:off x="-9" y="2568040"/>
              <a:ext cx="256683" cy="860714"/>
            </a:xfrm>
            <a:prstGeom prst="rect">
              <a:avLst/>
            </a:prstGeom>
            <a:solidFill>
              <a:srgbClr val="CA9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22" name="Rectangle 21"/>
            <p:cNvSpPr/>
            <p:nvPr/>
          </p:nvSpPr>
          <p:spPr>
            <a:xfrm>
              <a:off x="-10" y="3420984"/>
              <a:ext cx="256683" cy="864000"/>
            </a:xfrm>
            <a:prstGeom prst="rect">
              <a:avLst/>
            </a:prstGeom>
            <a:solidFill>
              <a:srgbClr val="AC9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23" name="Rectangle 22"/>
            <p:cNvSpPr/>
            <p:nvPr/>
          </p:nvSpPr>
          <p:spPr>
            <a:xfrm>
              <a:off x="1" y="4276998"/>
              <a:ext cx="256683" cy="864000"/>
            </a:xfrm>
            <a:prstGeom prst="rect">
              <a:avLst/>
            </a:prstGeom>
            <a:solidFill>
              <a:srgbClr val="947F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24" name="Rectangle 23"/>
            <p:cNvSpPr/>
            <p:nvPr/>
          </p:nvSpPr>
          <p:spPr>
            <a:xfrm>
              <a:off x="0" y="5137903"/>
              <a:ext cx="256683" cy="864000"/>
            </a:xfrm>
            <a:prstGeom prst="rect">
              <a:avLst/>
            </a:prstGeom>
            <a:solidFill>
              <a:srgbClr val="7E71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25" name="Rectangle 24"/>
            <p:cNvSpPr/>
            <p:nvPr/>
          </p:nvSpPr>
          <p:spPr>
            <a:xfrm>
              <a:off x="1" y="5998105"/>
              <a:ext cx="256683" cy="864000"/>
            </a:xfrm>
            <a:prstGeom prst="rect">
              <a:avLst/>
            </a:prstGeom>
            <a:solidFill>
              <a:srgbClr val="615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grpSp>
    </p:spTree>
    <p:extLst>
      <p:ext uri="{BB962C8B-B14F-4D97-AF65-F5344CB8AC3E}">
        <p14:creationId xmlns:p14="http://schemas.microsoft.com/office/powerpoint/2010/main" val="12318147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850392" y="1968748"/>
            <a:ext cx="9813758" cy="4351338"/>
          </a:xfrm>
        </p:spPr>
        <p:txBody>
          <a:bodyPr>
            <a:normAutofit/>
          </a:bodyPr>
          <a:lstStyle/>
          <a:p>
            <a:pPr marL="0" indent="0">
              <a:lnSpc>
                <a:spcPct val="150000"/>
              </a:lnSpc>
              <a:buNone/>
            </a:pPr>
            <a:r>
              <a:rPr lang="pl-PL" sz="1800" dirty="0">
                <a:latin typeface="Futura LT Book" charset="0"/>
                <a:ea typeface="Futura LT Book" charset="0"/>
                <a:cs typeface="Futura LT Book" charset="0"/>
              </a:rPr>
              <a:t>Na koniec każdego miesiąca będzie przeprowadzana analiza statystyczna, która ma na celu ukazanie najistotniejszych tendencji występujących w instytucji. </a:t>
            </a:r>
          </a:p>
          <a:p>
            <a:pPr marL="0" indent="0">
              <a:lnSpc>
                <a:spcPct val="150000"/>
              </a:lnSpc>
              <a:buNone/>
            </a:pPr>
            <a:endParaRPr lang="pl-PL" sz="1800" dirty="0">
              <a:latin typeface="Futura LT Book" charset="0"/>
              <a:ea typeface="Futura LT Book" charset="0"/>
              <a:cs typeface="Futura LT Book" charset="0"/>
            </a:endParaRPr>
          </a:p>
          <a:p>
            <a:pPr marL="0" indent="0">
              <a:lnSpc>
                <a:spcPct val="150000"/>
              </a:lnSpc>
              <a:buNone/>
            </a:pPr>
            <a:r>
              <a:rPr lang="pl-PL" sz="1800" dirty="0">
                <a:latin typeface="Futura LT Book" charset="0"/>
                <a:ea typeface="Futura LT Book" charset="0"/>
                <a:cs typeface="Futura LT Book" charset="0"/>
              </a:rPr>
              <a:t>Natomiast pod koniec roku będzie stworzony raport podsumowujący wszystkie zaobserwowane w ciągu roku tendencje sezonowe oraz zachodzące korelacje między pytaniami. Wskażemy pochwały, uwagi, skargi i zażalenia oraz sposoby odpowiadania na nie.</a:t>
            </a:r>
          </a:p>
          <a:p>
            <a:pPr marL="0" indent="0">
              <a:lnSpc>
                <a:spcPct val="150000"/>
              </a:lnSpc>
              <a:buNone/>
            </a:pPr>
            <a:endParaRPr lang="pl-PL" sz="1800" dirty="0">
              <a:latin typeface="Futura LT Book" charset="0"/>
              <a:ea typeface="Futura LT Book" charset="0"/>
              <a:cs typeface="Futura LT Book" charset="0"/>
            </a:endParaRPr>
          </a:p>
          <a:p>
            <a:pPr marL="0" indent="0">
              <a:lnSpc>
                <a:spcPct val="150000"/>
              </a:lnSpc>
              <a:buNone/>
            </a:pPr>
            <a:endParaRPr lang="pl-PL" sz="1800" dirty="0">
              <a:latin typeface="Futura LT Book" charset="0"/>
              <a:ea typeface="Futura LT Book" charset="0"/>
              <a:cs typeface="Futura LT Book" charset="0"/>
            </a:endParaRPr>
          </a:p>
          <a:p>
            <a:pPr marL="0" indent="0">
              <a:lnSpc>
                <a:spcPct val="150000"/>
              </a:lnSpc>
              <a:buNone/>
            </a:pPr>
            <a:endParaRPr lang="pl-PL" sz="1800" dirty="0">
              <a:latin typeface="Futura LT Book" charset="0"/>
              <a:ea typeface="Futura LT Book" charset="0"/>
              <a:cs typeface="Futura LT Book" charset="0"/>
            </a:endParaRPr>
          </a:p>
        </p:txBody>
      </p:sp>
      <p:sp>
        <p:nvSpPr>
          <p:cNvPr id="15" name="Tytuł 1"/>
          <p:cNvSpPr>
            <a:spLocks noGrp="1"/>
          </p:cNvSpPr>
          <p:nvPr>
            <p:ph type="title"/>
          </p:nvPr>
        </p:nvSpPr>
        <p:spPr>
          <a:xfrm rot="16200000">
            <a:off x="8532393" y="2985916"/>
            <a:ext cx="6954259" cy="789907"/>
          </a:xfrm>
        </p:spPr>
        <p:txBody>
          <a:bodyPr>
            <a:noAutofit/>
          </a:bodyPr>
          <a:lstStyle/>
          <a:p>
            <a:pPr algn="r"/>
            <a:r>
              <a:rPr lang="pl-PL" sz="4600" dirty="0">
                <a:solidFill>
                  <a:srgbClr val="AC94FF">
                    <a:alpha val="40000"/>
                  </a:srgbClr>
                </a:solidFill>
                <a:latin typeface="Futura Medium" charset="0"/>
                <a:ea typeface="Futura Medium" charset="0"/>
                <a:cs typeface="Futura Medium" charset="0"/>
              </a:rPr>
              <a:t>JAK DZIAŁA PRODUKT </a:t>
            </a:r>
          </a:p>
        </p:txBody>
      </p:sp>
      <p:grpSp>
        <p:nvGrpSpPr>
          <p:cNvPr id="17" name="Group 16"/>
          <p:cNvGrpSpPr/>
          <p:nvPr/>
        </p:nvGrpSpPr>
        <p:grpSpPr>
          <a:xfrm>
            <a:off x="-10" y="-2"/>
            <a:ext cx="256694" cy="6862107"/>
            <a:chOff x="-10" y="-2"/>
            <a:chExt cx="256694" cy="6862107"/>
          </a:xfrm>
        </p:grpSpPr>
        <p:sp>
          <p:nvSpPr>
            <p:cNvPr id="18" name="Rectangle 17"/>
            <p:cNvSpPr/>
            <p:nvPr/>
          </p:nvSpPr>
          <p:spPr>
            <a:xfrm>
              <a:off x="-5" y="-2"/>
              <a:ext cx="256683" cy="864000"/>
            </a:xfrm>
            <a:prstGeom prst="rect">
              <a:avLst/>
            </a:prstGeom>
            <a:solidFill>
              <a:srgbClr val="D24F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19" name="Rectangle 18"/>
            <p:cNvSpPr/>
            <p:nvPr/>
          </p:nvSpPr>
          <p:spPr>
            <a:xfrm>
              <a:off x="-6" y="851121"/>
              <a:ext cx="256683" cy="864000"/>
            </a:xfrm>
            <a:prstGeom prst="rect">
              <a:avLst/>
            </a:prstGeom>
            <a:solidFill>
              <a:srgbClr val="F15D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20" name="Rectangle 19"/>
            <p:cNvSpPr/>
            <p:nvPr/>
          </p:nvSpPr>
          <p:spPr>
            <a:xfrm>
              <a:off x="-9" y="1700738"/>
              <a:ext cx="256683" cy="864000"/>
            </a:xfrm>
            <a:prstGeom prst="rect">
              <a:avLst/>
            </a:prstGeom>
            <a:solidFill>
              <a:srgbClr val="D79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21" name="Rectangle 20"/>
            <p:cNvSpPr/>
            <p:nvPr/>
          </p:nvSpPr>
          <p:spPr>
            <a:xfrm>
              <a:off x="-9" y="2568040"/>
              <a:ext cx="256683" cy="860714"/>
            </a:xfrm>
            <a:prstGeom prst="rect">
              <a:avLst/>
            </a:prstGeom>
            <a:solidFill>
              <a:srgbClr val="CA9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22" name="Rectangle 21"/>
            <p:cNvSpPr/>
            <p:nvPr/>
          </p:nvSpPr>
          <p:spPr>
            <a:xfrm>
              <a:off x="-10" y="3420984"/>
              <a:ext cx="256683" cy="864000"/>
            </a:xfrm>
            <a:prstGeom prst="rect">
              <a:avLst/>
            </a:prstGeom>
            <a:solidFill>
              <a:srgbClr val="AC9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23" name="Rectangle 22"/>
            <p:cNvSpPr/>
            <p:nvPr/>
          </p:nvSpPr>
          <p:spPr>
            <a:xfrm>
              <a:off x="1" y="4276998"/>
              <a:ext cx="256683" cy="864000"/>
            </a:xfrm>
            <a:prstGeom prst="rect">
              <a:avLst/>
            </a:prstGeom>
            <a:solidFill>
              <a:srgbClr val="947F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24" name="Rectangle 23"/>
            <p:cNvSpPr/>
            <p:nvPr/>
          </p:nvSpPr>
          <p:spPr>
            <a:xfrm>
              <a:off x="0" y="5137903"/>
              <a:ext cx="256683" cy="864000"/>
            </a:xfrm>
            <a:prstGeom prst="rect">
              <a:avLst/>
            </a:prstGeom>
            <a:solidFill>
              <a:srgbClr val="7E71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25" name="Rectangle 24"/>
            <p:cNvSpPr/>
            <p:nvPr/>
          </p:nvSpPr>
          <p:spPr>
            <a:xfrm>
              <a:off x="1" y="5998105"/>
              <a:ext cx="256683" cy="864000"/>
            </a:xfrm>
            <a:prstGeom prst="rect">
              <a:avLst/>
            </a:prstGeom>
            <a:solidFill>
              <a:srgbClr val="615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grpSp>
    </p:spTree>
    <p:extLst>
      <p:ext uri="{BB962C8B-B14F-4D97-AF65-F5344CB8AC3E}">
        <p14:creationId xmlns:p14="http://schemas.microsoft.com/office/powerpoint/2010/main" val="19498354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rot="16200000">
            <a:off x="8528385" y="2997951"/>
            <a:ext cx="6978316" cy="821991"/>
          </a:xfrm>
        </p:spPr>
        <p:txBody>
          <a:bodyPr>
            <a:noAutofit/>
          </a:bodyPr>
          <a:lstStyle/>
          <a:p>
            <a:pPr algn="r"/>
            <a:r>
              <a:rPr lang="pl-PL" sz="4600">
                <a:solidFill>
                  <a:srgbClr val="947FD7">
                    <a:alpha val="40000"/>
                  </a:srgbClr>
                </a:solidFill>
                <a:latin typeface="Futura Medium" charset="0"/>
                <a:ea typeface="Futura Medium" charset="0"/>
                <a:cs typeface="Futura Medium" charset="0"/>
              </a:rPr>
              <a:t>DLA KOGO?</a:t>
            </a:r>
            <a:endParaRPr lang="pl-PL" sz="4600" dirty="0">
              <a:solidFill>
                <a:srgbClr val="947FD7">
                  <a:alpha val="40000"/>
                </a:srgbClr>
              </a:solidFill>
              <a:latin typeface="Futura Medium" charset="0"/>
              <a:ea typeface="Futura Medium" charset="0"/>
              <a:cs typeface="Futura Medium" charset="0"/>
            </a:endParaRPr>
          </a:p>
        </p:txBody>
      </p:sp>
      <p:sp>
        <p:nvSpPr>
          <p:cNvPr id="3" name="Symbol zastępczy zawartości 2"/>
          <p:cNvSpPr>
            <a:spLocks noGrp="1"/>
          </p:cNvSpPr>
          <p:nvPr>
            <p:ph idx="1"/>
          </p:nvPr>
        </p:nvSpPr>
        <p:spPr>
          <a:xfrm>
            <a:off x="850392" y="1959737"/>
            <a:ext cx="9813758" cy="4351338"/>
          </a:xfrm>
        </p:spPr>
        <p:txBody>
          <a:bodyPr>
            <a:normAutofit/>
          </a:bodyPr>
          <a:lstStyle/>
          <a:p>
            <a:pPr marL="0" indent="0">
              <a:lnSpc>
                <a:spcPct val="150000"/>
              </a:lnSpc>
              <a:buNone/>
            </a:pPr>
            <a:r>
              <a:rPr lang="pl-PL" sz="1800" dirty="0">
                <a:latin typeface="Futura LT Book" charset="0"/>
                <a:ea typeface="Futura LT Book" charset="0"/>
                <a:cs typeface="Futura LT Book" charset="0"/>
              </a:rPr>
              <a:t>Produkt ten jest przeznaczony dla Instytucji, które przywiązują dużą uwagę do poprawy jakości świadczonych usług oraz chcą zwiększyć skuteczność polityki marketingowej. </a:t>
            </a:r>
          </a:p>
          <a:p>
            <a:pPr marL="0" indent="0">
              <a:lnSpc>
                <a:spcPct val="150000"/>
              </a:lnSpc>
              <a:buNone/>
            </a:pPr>
            <a:endParaRPr lang="pl-PL" sz="1800" dirty="0">
              <a:latin typeface="Futura LT Book" charset="0"/>
              <a:ea typeface="Futura LT Book" charset="0"/>
              <a:cs typeface="Futura LT Book" charset="0"/>
            </a:endParaRPr>
          </a:p>
          <a:p>
            <a:pPr marL="0" indent="0">
              <a:lnSpc>
                <a:spcPct val="150000"/>
              </a:lnSpc>
              <a:buNone/>
            </a:pPr>
            <a:r>
              <a:rPr lang="pl-PL" sz="1800" dirty="0">
                <a:latin typeface="Futura LT Book" charset="0"/>
                <a:ea typeface="Futura LT Book" charset="0"/>
                <a:cs typeface="Futura LT Book" charset="0"/>
              </a:rPr>
              <a:t>Usługa ta polepsza wizerunek instytucji w oczach klientów, ponieważ poprzez wyrażanie swojej opinii klient czuje się wysłuchany i czuje, że ma realny wpływ na zmiany dokonywane w Instytucji. </a:t>
            </a:r>
          </a:p>
        </p:txBody>
      </p:sp>
      <p:grpSp>
        <p:nvGrpSpPr>
          <p:cNvPr id="13" name="Group 12"/>
          <p:cNvGrpSpPr/>
          <p:nvPr/>
        </p:nvGrpSpPr>
        <p:grpSpPr>
          <a:xfrm>
            <a:off x="-10" y="-2"/>
            <a:ext cx="256694" cy="6862107"/>
            <a:chOff x="-10" y="-2"/>
            <a:chExt cx="256694" cy="6862107"/>
          </a:xfrm>
        </p:grpSpPr>
        <p:sp>
          <p:nvSpPr>
            <p:cNvPr id="14" name="Rectangle 13"/>
            <p:cNvSpPr/>
            <p:nvPr/>
          </p:nvSpPr>
          <p:spPr>
            <a:xfrm>
              <a:off x="-5" y="-2"/>
              <a:ext cx="256683" cy="864000"/>
            </a:xfrm>
            <a:prstGeom prst="rect">
              <a:avLst/>
            </a:prstGeom>
            <a:solidFill>
              <a:srgbClr val="D24F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15" name="Rectangle 14"/>
            <p:cNvSpPr/>
            <p:nvPr/>
          </p:nvSpPr>
          <p:spPr>
            <a:xfrm>
              <a:off x="-6" y="851121"/>
              <a:ext cx="256683" cy="864000"/>
            </a:xfrm>
            <a:prstGeom prst="rect">
              <a:avLst/>
            </a:prstGeom>
            <a:solidFill>
              <a:srgbClr val="F15D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16" name="Rectangle 15"/>
            <p:cNvSpPr/>
            <p:nvPr/>
          </p:nvSpPr>
          <p:spPr>
            <a:xfrm>
              <a:off x="-9" y="1700738"/>
              <a:ext cx="256683" cy="864000"/>
            </a:xfrm>
            <a:prstGeom prst="rect">
              <a:avLst/>
            </a:prstGeom>
            <a:solidFill>
              <a:srgbClr val="D79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17" name="Rectangle 16"/>
            <p:cNvSpPr/>
            <p:nvPr/>
          </p:nvSpPr>
          <p:spPr>
            <a:xfrm>
              <a:off x="-9" y="2568040"/>
              <a:ext cx="256683" cy="860714"/>
            </a:xfrm>
            <a:prstGeom prst="rect">
              <a:avLst/>
            </a:prstGeom>
            <a:solidFill>
              <a:srgbClr val="CA9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18" name="Rectangle 17"/>
            <p:cNvSpPr/>
            <p:nvPr/>
          </p:nvSpPr>
          <p:spPr>
            <a:xfrm>
              <a:off x="-10" y="3420984"/>
              <a:ext cx="256683" cy="864000"/>
            </a:xfrm>
            <a:prstGeom prst="rect">
              <a:avLst/>
            </a:prstGeom>
            <a:solidFill>
              <a:srgbClr val="AC9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19" name="Rectangle 18"/>
            <p:cNvSpPr/>
            <p:nvPr/>
          </p:nvSpPr>
          <p:spPr>
            <a:xfrm>
              <a:off x="1" y="4276998"/>
              <a:ext cx="256683" cy="864000"/>
            </a:xfrm>
            <a:prstGeom prst="rect">
              <a:avLst/>
            </a:prstGeom>
            <a:solidFill>
              <a:srgbClr val="947F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20" name="Rectangle 19"/>
            <p:cNvSpPr/>
            <p:nvPr/>
          </p:nvSpPr>
          <p:spPr>
            <a:xfrm>
              <a:off x="0" y="5137903"/>
              <a:ext cx="256683" cy="864000"/>
            </a:xfrm>
            <a:prstGeom prst="rect">
              <a:avLst/>
            </a:prstGeom>
            <a:solidFill>
              <a:srgbClr val="7E71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21" name="Rectangle 20"/>
            <p:cNvSpPr/>
            <p:nvPr/>
          </p:nvSpPr>
          <p:spPr>
            <a:xfrm>
              <a:off x="1" y="5998105"/>
              <a:ext cx="256683" cy="864000"/>
            </a:xfrm>
            <a:prstGeom prst="rect">
              <a:avLst/>
            </a:prstGeom>
            <a:solidFill>
              <a:srgbClr val="615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grpSp>
    </p:spTree>
    <p:extLst>
      <p:ext uri="{BB962C8B-B14F-4D97-AF65-F5344CB8AC3E}">
        <p14:creationId xmlns:p14="http://schemas.microsoft.com/office/powerpoint/2010/main" val="2844423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850392" y="1959737"/>
            <a:ext cx="9813758" cy="4351338"/>
          </a:xfrm>
        </p:spPr>
        <p:txBody>
          <a:bodyPr>
            <a:normAutofit/>
          </a:bodyPr>
          <a:lstStyle/>
          <a:p>
            <a:pPr marL="0" indent="0">
              <a:lnSpc>
                <a:spcPct val="150000"/>
              </a:lnSpc>
              <a:buNone/>
            </a:pPr>
            <a:r>
              <a:rPr lang="pl-PL" sz="1800" dirty="0">
                <a:latin typeface="Futura LT Book" charset="0"/>
                <a:ea typeface="Futura LT Book" charset="0"/>
                <a:cs typeface="Futura LT Book" charset="0"/>
              </a:rPr>
              <a:t>Dużem atutem jest wykorzystywanie danych do otrzymania dofinansowań, ponieważ wyniki pozwalają śledzić grupy klientów które przychodzą do instytucji. </a:t>
            </a:r>
          </a:p>
          <a:p>
            <a:pPr marL="0" indent="0">
              <a:lnSpc>
                <a:spcPct val="150000"/>
              </a:lnSpc>
              <a:buNone/>
            </a:pPr>
            <a:endParaRPr lang="pl-PL" sz="1800" dirty="0">
              <a:latin typeface="Futura LT Book" charset="0"/>
              <a:ea typeface="Futura LT Book" charset="0"/>
              <a:cs typeface="Futura LT Book" charset="0"/>
            </a:endParaRPr>
          </a:p>
          <a:p>
            <a:pPr marL="0" indent="0">
              <a:lnSpc>
                <a:spcPct val="150000"/>
              </a:lnSpc>
              <a:buNone/>
            </a:pPr>
            <a:r>
              <a:rPr lang="pl-PL" sz="1800" dirty="0">
                <a:latin typeface="Futura LT Book" charset="0"/>
                <a:ea typeface="Futura LT Book" charset="0"/>
                <a:cs typeface="Futura LT Book" charset="0"/>
              </a:rPr>
              <a:t>Aby otrzymać większe dofinansowanie warto pokazać wyjątkowość instytucji, ponieważ może okazać się, że do instytucji przyjeżdża bardzo wielu zagranicznych gości. </a:t>
            </a:r>
          </a:p>
        </p:txBody>
      </p:sp>
      <p:sp>
        <p:nvSpPr>
          <p:cNvPr id="15" name="Tytuł 1"/>
          <p:cNvSpPr>
            <a:spLocks noGrp="1"/>
          </p:cNvSpPr>
          <p:nvPr>
            <p:ph type="title"/>
          </p:nvPr>
        </p:nvSpPr>
        <p:spPr>
          <a:xfrm rot="16200000">
            <a:off x="8528385" y="2997951"/>
            <a:ext cx="6978316" cy="821991"/>
          </a:xfrm>
        </p:spPr>
        <p:txBody>
          <a:bodyPr>
            <a:noAutofit/>
          </a:bodyPr>
          <a:lstStyle/>
          <a:p>
            <a:pPr algn="r"/>
            <a:r>
              <a:rPr lang="pl-PL" sz="4600">
                <a:solidFill>
                  <a:srgbClr val="947FD7">
                    <a:alpha val="40000"/>
                  </a:srgbClr>
                </a:solidFill>
                <a:latin typeface="Futura Medium" charset="0"/>
                <a:ea typeface="Futura Medium" charset="0"/>
                <a:cs typeface="Futura Medium" charset="0"/>
              </a:rPr>
              <a:t>DLA KOGO?</a:t>
            </a:r>
            <a:endParaRPr lang="pl-PL" sz="4600" dirty="0">
              <a:solidFill>
                <a:srgbClr val="947FD7">
                  <a:alpha val="40000"/>
                </a:srgbClr>
              </a:solidFill>
              <a:latin typeface="Futura Medium" charset="0"/>
              <a:ea typeface="Futura Medium" charset="0"/>
              <a:cs typeface="Futura Medium" charset="0"/>
            </a:endParaRPr>
          </a:p>
        </p:txBody>
      </p:sp>
      <p:grpSp>
        <p:nvGrpSpPr>
          <p:cNvPr id="16" name="Group 15"/>
          <p:cNvGrpSpPr/>
          <p:nvPr/>
        </p:nvGrpSpPr>
        <p:grpSpPr>
          <a:xfrm>
            <a:off x="-10" y="-2"/>
            <a:ext cx="256694" cy="6862107"/>
            <a:chOff x="-10" y="-2"/>
            <a:chExt cx="256694" cy="6862107"/>
          </a:xfrm>
        </p:grpSpPr>
        <p:sp>
          <p:nvSpPr>
            <p:cNvPr id="17" name="Rectangle 16"/>
            <p:cNvSpPr/>
            <p:nvPr/>
          </p:nvSpPr>
          <p:spPr>
            <a:xfrm>
              <a:off x="-5" y="-2"/>
              <a:ext cx="256683" cy="864000"/>
            </a:xfrm>
            <a:prstGeom prst="rect">
              <a:avLst/>
            </a:prstGeom>
            <a:solidFill>
              <a:srgbClr val="D24F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18" name="Rectangle 17"/>
            <p:cNvSpPr/>
            <p:nvPr/>
          </p:nvSpPr>
          <p:spPr>
            <a:xfrm>
              <a:off x="-6" y="851121"/>
              <a:ext cx="256683" cy="864000"/>
            </a:xfrm>
            <a:prstGeom prst="rect">
              <a:avLst/>
            </a:prstGeom>
            <a:solidFill>
              <a:srgbClr val="F15D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19" name="Rectangle 18"/>
            <p:cNvSpPr/>
            <p:nvPr/>
          </p:nvSpPr>
          <p:spPr>
            <a:xfrm>
              <a:off x="-9" y="1700738"/>
              <a:ext cx="256683" cy="864000"/>
            </a:xfrm>
            <a:prstGeom prst="rect">
              <a:avLst/>
            </a:prstGeom>
            <a:solidFill>
              <a:srgbClr val="D79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20" name="Rectangle 19"/>
            <p:cNvSpPr/>
            <p:nvPr/>
          </p:nvSpPr>
          <p:spPr>
            <a:xfrm>
              <a:off x="-9" y="2568040"/>
              <a:ext cx="256683" cy="860714"/>
            </a:xfrm>
            <a:prstGeom prst="rect">
              <a:avLst/>
            </a:prstGeom>
            <a:solidFill>
              <a:srgbClr val="CA9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21" name="Rectangle 20"/>
            <p:cNvSpPr/>
            <p:nvPr/>
          </p:nvSpPr>
          <p:spPr>
            <a:xfrm>
              <a:off x="-10" y="3420984"/>
              <a:ext cx="256683" cy="864000"/>
            </a:xfrm>
            <a:prstGeom prst="rect">
              <a:avLst/>
            </a:prstGeom>
            <a:solidFill>
              <a:srgbClr val="AC9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22" name="Rectangle 21"/>
            <p:cNvSpPr/>
            <p:nvPr/>
          </p:nvSpPr>
          <p:spPr>
            <a:xfrm>
              <a:off x="1" y="4276998"/>
              <a:ext cx="256683" cy="864000"/>
            </a:xfrm>
            <a:prstGeom prst="rect">
              <a:avLst/>
            </a:prstGeom>
            <a:solidFill>
              <a:srgbClr val="947F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23" name="Rectangle 22"/>
            <p:cNvSpPr/>
            <p:nvPr/>
          </p:nvSpPr>
          <p:spPr>
            <a:xfrm>
              <a:off x="0" y="5137903"/>
              <a:ext cx="256683" cy="864000"/>
            </a:xfrm>
            <a:prstGeom prst="rect">
              <a:avLst/>
            </a:prstGeom>
            <a:solidFill>
              <a:srgbClr val="7E71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24" name="Rectangle 23"/>
            <p:cNvSpPr/>
            <p:nvPr/>
          </p:nvSpPr>
          <p:spPr>
            <a:xfrm>
              <a:off x="1" y="5998105"/>
              <a:ext cx="256683" cy="864000"/>
            </a:xfrm>
            <a:prstGeom prst="rect">
              <a:avLst/>
            </a:prstGeom>
            <a:solidFill>
              <a:srgbClr val="615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grpSp>
    </p:spTree>
    <p:extLst>
      <p:ext uri="{BB962C8B-B14F-4D97-AF65-F5344CB8AC3E}">
        <p14:creationId xmlns:p14="http://schemas.microsoft.com/office/powerpoint/2010/main" val="1814313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 y="0"/>
            <a:ext cx="12191999" cy="864000"/>
          </a:xfrm>
          <a:prstGeom prst="rect">
            <a:avLst/>
          </a:prstGeom>
          <a:solidFill>
            <a:srgbClr val="D24F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500" dirty="0">
                <a:latin typeface="Futura LT Book" charset="0"/>
                <a:ea typeface="Futura LT Book" charset="0"/>
                <a:cs typeface="Futura LT Book" charset="0"/>
              </a:rPr>
              <a:t>Nasza działalność</a:t>
            </a:r>
          </a:p>
        </p:txBody>
      </p:sp>
      <p:sp>
        <p:nvSpPr>
          <p:cNvPr id="5" name="Rectangle 4"/>
          <p:cNvSpPr/>
          <p:nvPr/>
        </p:nvSpPr>
        <p:spPr>
          <a:xfrm>
            <a:off x="4" y="851123"/>
            <a:ext cx="12191999" cy="864000"/>
          </a:xfrm>
          <a:prstGeom prst="rect">
            <a:avLst/>
          </a:prstGeom>
          <a:solidFill>
            <a:srgbClr val="F15D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500" dirty="0">
                <a:latin typeface="Futura LT Book" charset="0"/>
                <a:ea typeface="Futura LT Book" charset="0"/>
                <a:cs typeface="Futura LT Book" charset="0"/>
              </a:rPr>
              <a:t>Nasz zespół</a:t>
            </a:r>
          </a:p>
        </p:txBody>
      </p:sp>
      <p:sp>
        <p:nvSpPr>
          <p:cNvPr id="6" name="Rectangle 5"/>
          <p:cNvSpPr/>
          <p:nvPr/>
        </p:nvSpPr>
        <p:spPr>
          <a:xfrm>
            <a:off x="1" y="1712932"/>
            <a:ext cx="12191999" cy="864000"/>
          </a:xfrm>
          <a:prstGeom prst="rect">
            <a:avLst/>
          </a:prstGeom>
          <a:solidFill>
            <a:srgbClr val="D79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500" dirty="0">
                <a:latin typeface="Futura LT Book" charset="0"/>
                <a:ea typeface="Futura LT Book" charset="0"/>
                <a:cs typeface="Futura LT Book" charset="0"/>
              </a:rPr>
              <a:t>Z kim współpracujemy</a:t>
            </a:r>
          </a:p>
        </p:txBody>
      </p:sp>
      <p:sp>
        <p:nvSpPr>
          <p:cNvPr id="7" name="Rectangle 6"/>
          <p:cNvSpPr/>
          <p:nvPr/>
        </p:nvSpPr>
        <p:spPr>
          <a:xfrm>
            <a:off x="1" y="2568042"/>
            <a:ext cx="12191999" cy="860714"/>
          </a:xfrm>
          <a:prstGeom prst="rect">
            <a:avLst/>
          </a:prstGeom>
          <a:solidFill>
            <a:srgbClr val="CA9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500" dirty="0">
                <a:latin typeface="Futura LT Book" charset="0"/>
                <a:ea typeface="Futura LT Book" charset="0"/>
                <a:cs typeface="Futura LT Book" charset="0"/>
              </a:rPr>
              <a:t>O produkcie BOSZ</a:t>
            </a:r>
          </a:p>
        </p:txBody>
      </p:sp>
      <p:sp>
        <p:nvSpPr>
          <p:cNvPr id="8" name="Rectangle 7"/>
          <p:cNvSpPr/>
          <p:nvPr/>
        </p:nvSpPr>
        <p:spPr>
          <a:xfrm>
            <a:off x="0" y="3420986"/>
            <a:ext cx="12191999" cy="864000"/>
          </a:xfrm>
          <a:prstGeom prst="rect">
            <a:avLst/>
          </a:prstGeom>
          <a:solidFill>
            <a:srgbClr val="AC9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500" dirty="0">
                <a:latin typeface="Futura LT Book" charset="0"/>
                <a:ea typeface="Futura LT Book" charset="0"/>
                <a:cs typeface="Futura LT Book" charset="0"/>
              </a:rPr>
              <a:t>Jak działa BOSZ</a:t>
            </a:r>
          </a:p>
        </p:txBody>
      </p:sp>
      <p:sp>
        <p:nvSpPr>
          <p:cNvPr id="9" name="Rectangle 8"/>
          <p:cNvSpPr/>
          <p:nvPr/>
        </p:nvSpPr>
        <p:spPr>
          <a:xfrm>
            <a:off x="11" y="4277000"/>
            <a:ext cx="12191999" cy="864000"/>
          </a:xfrm>
          <a:prstGeom prst="rect">
            <a:avLst/>
          </a:prstGeom>
          <a:solidFill>
            <a:srgbClr val="947F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500" dirty="0">
                <a:latin typeface="Futura LT Book" charset="0"/>
                <a:ea typeface="Futura LT Book" charset="0"/>
                <a:cs typeface="Futura LT Book" charset="0"/>
              </a:rPr>
              <a:t>Dla kogo jest BOSZ</a:t>
            </a:r>
          </a:p>
        </p:txBody>
      </p:sp>
      <p:sp>
        <p:nvSpPr>
          <p:cNvPr id="10" name="Rectangle 9"/>
          <p:cNvSpPr/>
          <p:nvPr/>
        </p:nvSpPr>
        <p:spPr>
          <a:xfrm>
            <a:off x="-1" y="5141000"/>
            <a:ext cx="12191999" cy="864000"/>
          </a:xfrm>
          <a:prstGeom prst="rect">
            <a:avLst/>
          </a:prstGeom>
          <a:solidFill>
            <a:srgbClr val="7E71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500" dirty="0">
                <a:latin typeface="Futura LT Book" charset="0"/>
                <a:ea typeface="Futura LT Book" charset="0"/>
                <a:cs typeface="Futura LT Book" charset="0"/>
              </a:rPr>
              <a:t>Szczegóły BOSZ</a:t>
            </a:r>
          </a:p>
        </p:txBody>
      </p:sp>
      <p:sp>
        <p:nvSpPr>
          <p:cNvPr id="11" name="Rectangle 10"/>
          <p:cNvSpPr/>
          <p:nvPr/>
        </p:nvSpPr>
        <p:spPr>
          <a:xfrm>
            <a:off x="-13" y="6005000"/>
            <a:ext cx="12191999" cy="864000"/>
          </a:xfrm>
          <a:prstGeom prst="rect">
            <a:avLst/>
          </a:prstGeom>
          <a:solidFill>
            <a:srgbClr val="615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500" dirty="0">
                <a:latin typeface="Futura LT Book" charset="0"/>
                <a:ea typeface="Futura LT Book" charset="0"/>
                <a:cs typeface="Futura LT Book" charset="0"/>
              </a:rPr>
              <a:t>Oferta</a:t>
            </a:r>
          </a:p>
        </p:txBody>
      </p:sp>
    </p:spTree>
    <p:extLst>
      <p:ext uri="{BB962C8B-B14F-4D97-AF65-F5344CB8AC3E}">
        <p14:creationId xmlns:p14="http://schemas.microsoft.com/office/powerpoint/2010/main" val="2358246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850392" y="1959737"/>
            <a:ext cx="9829800" cy="4351338"/>
          </a:xfrm>
        </p:spPr>
        <p:txBody>
          <a:bodyPr>
            <a:normAutofit/>
          </a:bodyPr>
          <a:lstStyle/>
          <a:p>
            <a:pPr marL="0" indent="0">
              <a:lnSpc>
                <a:spcPct val="150000"/>
              </a:lnSpc>
              <a:buNone/>
            </a:pPr>
            <a:r>
              <a:rPr lang="pl-PL" sz="1800" dirty="0">
                <a:latin typeface="Futura LT Book" charset="0"/>
                <a:ea typeface="Futura LT Book" charset="0"/>
                <a:cs typeface="Futura LT Book" charset="0"/>
              </a:rPr>
              <a:t>Aplikacja zwiększa możliwości marketingowe poprzez znajomość grup docelowych oraz dotychczasowej klienteli. Wyniki te w dłuższym okresie pokazują na sezonowe trendy występujące w Instytucji, co pozwala na bardzo dokładne analizy kształtującego się przyszłego trendu. </a:t>
            </a:r>
          </a:p>
        </p:txBody>
      </p:sp>
      <p:sp>
        <p:nvSpPr>
          <p:cNvPr id="15" name="Tytuł 1"/>
          <p:cNvSpPr>
            <a:spLocks noGrp="1"/>
          </p:cNvSpPr>
          <p:nvPr>
            <p:ph type="title"/>
          </p:nvPr>
        </p:nvSpPr>
        <p:spPr>
          <a:xfrm rot="16200000">
            <a:off x="8528385" y="2997951"/>
            <a:ext cx="6978316" cy="821991"/>
          </a:xfrm>
        </p:spPr>
        <p:txBody>
          <a:bodyPr>
            <a:noAutofit/>
          </a:bodyPr>
          <a:lstStyle/>
          <a:p>
            <a:pPr algn="r"/>
            <a:r>
              <a:rPr lang="pl-PL" sz="4600">
                <a:solidFill>
                  <a:srgbClr val="947FD7">
                    <a:alpha val="40000"/>
                  </a:srgbClr>
                </a:solidFill>
                <a:latin typeface="Futura Medium" charset="0"/>
                <a:ea typeface="Futura Medium" charset="0"/>
                <a:cs typeface="Futura Medium" charset="0"/>
              </a:rPr>
              <a:t>DLA KOGO?</a:t>
            </a:r>
            <a:endParaRPr lang="pl-PL" sz="4600" dirty="0">
              <a:solidFill>
                <a:srgbClr val="947FD7">
                  <a:alpha val="40000"/>
                </a:srgbClr>
              </a:solidFill>
              <a:latin typeface="Futura Medium" charset="0"/>
              <a:ea typeface="Futura Medium" charset="0"/>
              <a:cs typeface="Futura Medium" charset="0"/>
            </a:endParaRPr>
          </a:p>
        </p:txBody>
      </p:sp>
      <p:grpSp>
        <p:nvGrpSpPr>
          <p:cNvPr id="16" name="Group 15"/>
          <p:cNvGrpSpPr/>
          <p:nvPr/>
        </p:nvGrpSpPr>
        <p:grpSpPr>
          <a:xfrm>
            <a:off x="-10" y="-2"/>
            <a:ext cx="256694" cy="6862107"/>
            <a:chOff x="-10" y="-2"/>
            <a:chExt cx="256694" cy="6862107"/>
          </a:xfrm>
        </p:grpSpPr>
        <p:sp>
          <p:nvSpPr>
            <p:cNvPr id="17" name="Rectangle 16"/>
            <p:cNvSpPr/>
            <p:nvPr/>
          </p:nvSpPr>
          <p:spPr>
            <a:xfrm>
              <a:off x="-5" y="-2"/>
              <a:ext cx="256683" cy="864000"/>
            </a:xfrm>
            <a:prstGeom prst="rect">
              <a:avLst/>
            </a:prstGeom>
            <a:solidFill>
              <a:srgbClr val="D24F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18" name="Rectangle 17"/>
            <p:cNvSpPr/>
            <p:nvPr/>
          </p:nvSpPr>
          <p:spPr>
            <a:xfrm>
              <a:off x="-6" y="851121"/>
              <a:ext cx="256683" cy="864000"/>
            </a:xfrm>
            <a:prstGeom prst="rect">
              <a:avLst/>
            </a:prstGeom>
            <a:solidFill>
              <a:srgbClr val="F15D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19" name="Rectangle 18"/>
            <p:cNvSpPr/>
            <p:nvPr/>
          </p:nvSpPr>
          <p:spPr>
            <a:xfrm>
              <a:off x="-9" y="1700738"/>
              <a:ext cx="256683" cy="864000"/>
            </a:xfrm>
            <a:prstGeom prst="rect">
              <a:avLst/>
            </a:prstGeom>
            <a:solidFill>
              <a:srgbClr val="D79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20" name="Rectangle 19"/>
            <p:cNvSpPr/>
            <p:nvPr/>
          </p:nvSpPr>
          <p:spPr>
            <a:xfrm>
              <a:off x="-9" y="2568040"/>
              <a:ext cx="256683" cy="860714"/>
            </a:xfrm>
            <a:prstGeom prst="rect">
              <a:avLst/>
            </a:prstGeom>
            <a:solidFill>
              <a:srgbClr val="CA9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21" name="Rectangle 20"/>
            <p:cNvSpPr/>
            <p:nvPr/>
          </p:nvSpPr>
          <p:spPr>
            <a:xfrm>
              <a:off x="-10" y="3420984"/>
              <a:ext cx="256683" cy="864000"/>
            </a:xfrm>
            <a:prstGeom prst="rect">
              <a:avLst/>
            </a:prstGeom>
            <a:solidFill>
              <a:srgbClr val="AC9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22" name="Rectangle 21"/>
            <p:cNvSpPr/>
            <p:nvPr/>
          </p:nvSpPr>
          <p:spPr>
            <a:xfrm>
              <a:off x="1" y="4276998"/>
              <a:ext cx="256683" cy="864000"/>
            </a:xfrm>
            <a:prstGeom prst="rect">
              <a:avLst/>
            </a:prstGeom>
            <a:solidFill>
              <a:srgbClr val="947F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23" name="Rectangle 22"/>
            <p:cNvSpPr/>
            <p:nvPr/>
          </p:nvSpPr>
          <p:spPr>
            <a:xfrm>
              <a:off x="0" y="5137903"/>
              <a:ext cx="256683" cy="864000"/>
            </a:xfrm>
            <a:prstGeom prst="rect">
              <a:avLst/>
            </a:prstGeom>
            <a:solidFill>
              <a:srgbClr val="7E71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24" name="Rectangle 23"/>
            <p:cNvSpPr/>
            <p:nvPr/>
          </p:nvSpPr>
          <p:spPr>
            <a:xfrm>
              <a:off x="1" y="5998105"/>
              <a:ext cx="256683" cy="864000"/>
            </a:xfrm>
            <a:prstGeom prst="rect">
              <a:avLst/>
            </a:prstGeom>
            <a:solidFill>
              <a:srgbClr val="615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grpSp>
    </p:spTree>
    <p:extLst>
      <p:ext uri="{BB962C8B-B14F-4D97-AF65-F5344CB8AC3E}">
        <p14:creationId xmlns:p14="http://schemas.microsoft.com/office/powerpoint/2010/main" val="1448598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850392" y="1959737"/>
            <a:ext cx="9579483" cy="4351338"/>
          </a:xfrm>
        </p:spPr>
        <p:txBody>
          <a:bodyPr>
            <a:normAutofit/>
          </a:bodyPr>
          <a:lstStyle/>
          <a:p>
            <a:pPr marL="0" indent="0">
              <a:lnSpc>
                <a:spcPct val="150000"/>
              </a:lnSpc>
              <a:buNone/>
            </a:pPr>
            <a:r>
              <a:rPr lang="pl-PL" sz="1800" dirty="0">
                <a:latin typeface="Futura LT Book" charset="0"/>
                <a:ea typeface="Futura LT Book" charset="0"/>
                <a:cs typeface="Futura LT Book" charset="0"/>
              </a:rPr>
              <a:t>W przyszłości „Badanie Obsługi i Satysfakcji Zwiedzającego” ma rozwinąć </a:t>
            </a:r>
            <a:r>
              <a:rPr lang="pl-PL" sz="1800" dirty="0">
                <a:solidFill>
                  <a:srgbClr val="CA97F9"/>
                </a:solidFill>
                <a:latin typeface="Futura LT Book" charset="0"/>
                <a:ea typeface="Futura LT Book" charset="0"/>
                <a:cs typeface="Futura LT Book" charset="0"/>
              </a:rPr>
              <a:t>SIECIOWANIE Z INNYMI INSTYTUCJAMI KULTURY</a:t>
            </a:r>
            <a:r>
              <a:rPr lang="pl-PL" sz="1800" dirty="0">
                <a:latin typeface="Futura LT Book" charset="0"/>
                <a:ea typeface="Futura LT Book" charset="0"/>
                <a:cs typeface="Futura LT Book" charset="0"/>
              </a:rPr>
              <a:t> co pozwoli na stworzenie bazy danych pozwalającej na wymianę informacji pomiędzy instytucjami należącymi do sieci. </a:t>
            </a:r>
          </a:p>
        </p:txBody>
      </p:sp>
      <p:sp>
        <p:nvSpPr>
          <p:cNvPr id="15" name="Tytuł 1"/>
          <p:cNvSpPr>
            <a:spLocks noGrp="1"/>
          </p:cNvSpPr>
          <p:nvPr>
            <p:ph type="title"/>
          </p:nvPr>
        </p:nvSpPr>
        <p:spPr>
          <a:xfrm rot="16200000">
            <a:off x="8528385" y="2997951"/>
            <a:ext cx="6978316" cy="821991"/>
          </a:xfrm>
        </p:spPr>
        <p:txBody>
          <a:bodyPr>
            <a:noAutofit/>
          </a:bodyPr>
          <a:lstStyle/>
          <a:p>
            <a:pPr algn="r"/>
            <a:r>
              <a:rPr lang="pl-PL" sz="4600">
                <a:solidFill>
                  <a:srgbClr val="947FD7">
                    <a:alpha val="40000"/>
                  </a:srgbClr>
                </a:solidFill>
                <a:latin typeface="Futura Medium" charset="0"/>
                <a:ea typeface="Futura Medium" charset="0"/>
                <a:cs typeface="Futura Medium" charset="0"/>
              </a:rPr>
              <a:t>DLA KOGO?</a:t>
            </a:r>
            <a:endParaRPr lang="pl-PL" sz="4600" dirty="0">
              <a:solidFill>
                <a:srgbClr val="947FD7">
                  <a:alpha val="40000"/>
                </a:srgbClr>
              </a:solidFill>
              <a:latin typeface="Futura Medium" charset="0"/>
              <a:ea typeface="Futura Medium" charset="0"/>
              <a:cs typeface="Futura Medium" charset="0"/>
            </a:endParaRPr>
          </a:p>
        </p:txBody>
      </p:sp>
      <p:grpSp>
        <p:nvGrpSpPr>
          <p:cNvPr id="16" name="Group 15"/>
          <p:cNvGrpSpPr/>
          <p:nvPr/>
        </p:nvGrpSpPr>
        <p:grpSpPr>
          <a:xfrm>
            <a:off x="-10" y="-2"/>
            <a:ext cx="256694" cy="6862107"/>
            <a:chOff x="-10" y="-2"/>
            <a:chExt cx="256694" cy="6862107"/>
          </a:xfrm>
        </p:grpSpPr>
        <p:sp>
          <p:nvSpPr>
            <p:cNvPr id="17" name="Rectangle 16"/>
            <p:cNvSpPr/>
            <p:nvPr/>
          </p:nvSpPr>
          <p:spPr>
            <a:xfrm>
              <a:off x="-5" y="-2"/>
              <a:ext cx="256683" cy="864000"/>
            </a:xfrm>
            <a:prstGeom prst="rect">
              <a:avLst/>
            </a:prstGeom>
            <a:solidFill>
              <a:srgbClr val="D24F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18" name="Rectangle 17"/>
            <p:cNvSpPr/>
            <p:nvPr/>
          </p:nvSpPr>
          <p:spPr>
            <a:xfrm>
              <a:off x="-6" y="851121"/>
              <a:ext cx="256683" cy="864000"/>
            </a:xfrm>
            <a:prstGeom prst="rect">
              <a:avLst/>
            </a:prstGeom>
            <a:solidFill>
              <a:srgbClr val="F15D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19" name="Rectangle 18"/>
            <p:cNvSpPr/>
            <p:nvPr/>
          </p:nvSpPr>
          <p:spPr>
            <a:xfrm>
              <a:off x="-9" y="1700738"/>
              <a:ext cx="256683" cy="864000"/>
            </a:xfrm>
            <a:prstGeom prst="rect">
              <a:avLst/>
            </a:prstGeom>
            <a:solidFill>
              <a:srgbClr val="D79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20" name="Rectangle 19"/>
            <p:cNvSpPr/>
            <p:nvPr/>
          </p:nvSpPr>
          <p:spPr>
            <a:xfrm>
              <a:off x="-9" y="2568040"/>
              <a:ext cx="256683" cy="860714"/>
            </a:xfrm>
            <a:prstGeom prst="rect">
              <a:avLst/>
            </a:prstGeom>
            <a:solidFill>
              <a:srgbClr val="CA9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21" name="Rectangle 20"/>
            <p:cNvSpPr/>
            <p:nvPr/>
          </p:nvSpPr>
          <p:spPr>
            <a:xfrm>
              <a:off x="-10" y="3420984"/>
              <a:ext cx="256683" cy="864000"/>
            </a:xfrm>
            <a:prstGeom prst="rect">
              <a:avLst/>
            </a:prstGeom>
            <a:solidFill>
              <a:srgbClr val="AC9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22" name="Rectangle 21"/>
            <p:cNvSpPr/>
            <p:nvPr/>
          </p:nvSpPr>
          <p:spPr>
            <a:xfrm>
              <a:off x="1" y="4276998"/>
              <a:ext cx="256683" cy="864000"/>
            </a:xfrm>
            <a:prstGeom prst="rect">
              <a:avLst/>
            </a:prstGeom>
            <a:solidFill>
              <a:srgbClr val="947F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23" name="Rectangle 22"/>
            <p:cNvSpPr/>
            <p:nvPr/>
          </p:nvSpPr>
          <p:spPr>
            <a:xfrm>
              <a:off x="0" y="5137903"/>
              <a:ext cx="256683" cy="864000"/>
            </a:xfrm>
            <a:prstGeom prst="rect">
              <a:avLst/>
            </a:prstGeom>
            <a:solidFill>
              <a:srgbClr val="7E71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24" name="Rectangle 23"/>
            <p:cNvSpPr/>
            <p:nvPr/>
          </p:nvSpPr>
          <p:spPr>
            <a:xfrm>
              <a:off x="1" y="5998105"/>
              <a:ext cx="256683" cy="864000"/>
            </a:xfrm>
            <a:prstGeom prst="rect">
              <a:avLst/>
            </a:prstGeom>
            <a:solidFill>
              <a:srgbClr val="615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grpSp>
    </p:spTree>
    <p:extLst>
      <p:ext uri="{BB962C8B-B14F-4D97-AF65-F5344CB8AC3E}">
        <p14:creationId xmlns:p14="http://schemas.microsoft.com/office/powerpoint/2010/main" val="18193816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rot="16200000">
            <a:off x="8239581" y="3102186"/>
            <a:ext cx="7182943" cy="721895"/>
          </a:xfrm>
        </p:spPr>
        <p:txBody>
          <a:bodyPr>
            <a:noAutofit/>
          </a:bodyPr>
          <a:lstStyle/>
          <a:p>
            <a:pPr algn="r"/>
            <a:r>
              <a:rPr lang="pl-PL" sz="4600" dirty="0">
                <a:solidFill>
                  <a:srgbClr val="7E71AA">
                    <a:alpha val="40000"/>
                  </a:srgbClr>
                </a:solidFill>
                <a:latin typeface="Futura Medium" charset="0"/>
                <a:ea typeface="Futura Medium" charset="0"/>
                <a:cs typeface="Futura Medium" charset="0"/>
              </a:rPr>
              <a:t>PANEL ANKIETEO </a:t>
            </a:r>
          </a:p>
        </p:txBody>
      </p:sp>
      <p:grpSp>
        <p:nvGrpSpPr>
          <p:cNvPr id="14" name="Group 13"/>
          <p:cNvGrpSpPr/>
          <p:nvPr/>
        </p:nvGrpSpPr>
        <p:grpSpPr>
          <a:xfrm>
            <a:off x="-10" y="-2"/>
            <a:ext cx="256694" cy="6862107"/>
            <a:chOff x="-10" y="-2"/>
            <a:chExt cx="256694" cy="6862107"/>
          </a:xfrm>
        </p:grpSpPr>
        <p:sp>
          <p:nvSpPr>
            <p:cNvPr id="15" name="Rectangle 14"/>
            <p:cNvSpPr/>
            <p:nvPr/>
          </p:nvSpPr>
          <p:spPr>
            <a:xfrm>
              <a:off x="-5" y="-2"/>
              <a:ext cx="256683" cy="864000"/>
            </a:xfrm>
            <a:prstGeom prst="rect">
              <a:avLst/>
            </a:prstGeom>
            <a:solidFill>
              <a:srgbClr val="D24F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16" name="Rectangle 15"/>
            <p:cNvSpPr/>
            <p:nvPr/>
          </p:nvSpPr>
          <p:spPr>
            <a:xfrm>
              <a:off x="-6" y="851121"/>
              <a:ext cx="256683" cy="864000"/>
            </a:xfrm>
            <a:prstGeom prst="rect">
              <a:avLst/>
            </a:prstGeom>
            <a:solidFill>
              <a:srgbClr val="F15D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17" name="Rectangle 16"/>
            <p:cNvSpPr/>
            <p:nvPr/>
          </p:nvSpPr>
          <p:spPr>
            <a:xfrm>
              <a:off x="-9" y="1700738"/>
              <a:ext cx="256683" cy="864000"/>
            </a:xfrm>
            <a:prstGeom prst="rect">
              <a:avLst/>
            </a:prstGeom>
            <a:solidFill>
              <a:srgbClr val="D79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18" name="Rectangle 17"/>
            <p:cNvSpPr/>
            <p:nvPr/>
          </p:nvSpPr>
          <p:spPr>
            <a:xfrm>
              <a:off x="-9" y="2568040"/>
              <a:ext cx="256683" cy="860714"/>
            </a:xfrm>
            <a:prstGeom prst="rect">
              <a:avLst/>
            </a:prstGeom>
            <a:solidFill>
              <a:srgbClr val="CA9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19" name="Rectangle 18"/>
            <p:cNvSpPr/>
            <p:nvPr/>
          </p:nvSpPr>
          <p:spPr>
            <a:xfrm>
              <a:off x="-10" y="3420984"/>
              <a:ext cx="256683" cy="864000"/>
            </a:xfrm>
            <a:prstGeom prst="rect">
              <a:avLst/>
            </a:prstGeom>
            <a:solidFill>
              <a:srgbClr val="AC9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20" name="Rectangle 19"/>
            <p:cNvSpPr/>
            <p:nvPr/>
          </p:nvSpPr>
          <p:spPr>
            <a:xfrm>
              <a:off x="1" y="4276998"/>
              <a:ext cx="256683" cy="864000"/>
            </a:xfrm>
            <a:prstGeom prst="rect">
              <a:avLst/>
            </a:prstGeom>
            <a:solidFill>
              <a:srgbClr val="947F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21" name="Rectangle 20"/>
            <p:cNvSpPr/>
            <p:nvPr/>
          </p:nvSpPr>
          <p:spPr>
            <a:xfrm>
              <a:off x="0" y="5137903"/>
              <a:ext cx="256683" cy="864000"/>
            </a:xfrm>
            <a:prstGeom prst="rect">
              <a:avLst/>
            </a:prstGeom>
            <a:solidFill>
              <a:srgbClr val="7E71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22" name="Rectangle 21"/>
            <p:cNvSpPr/>
            <p:nvPr/>
          </p:nvSpPr>
          <p:spPr>
            <a:xfrm>
              <a:off x="1" y="5998105"/>
              <a:ext cx="256683" cy="864000"/>
            </a:xfrm>
            <a:prstGeom prst="rect">
              <a:avLst/>
            </a:prstGeom>
            <a:solidFill>
              <a:srgbClr val="615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grpSp>
      <p:sp>
        <p:nvSpPr>
          <p:cNvPr id="26" name="Tytuł 1">
            <a:extLst>
              <a:ext uri="{FF2B5EF4-FFF2-40B4-BE49-F238E27FC236}">
                <a16:creationId xmlns:a16="http://schemas.microsoft.com/office/drawing/2014/main" id="{9171F86E-3EF5-43A0-A411-1E154B3CA4FA}"/>
              </a:ext>
            </a:extLst>
          </p:cNvPr>
          <p:cNvSpPr txBox="1">
            <a:spLocks/>
          </p:cNvSpPr>
          <p:nvPr/>
        </p:nvSpPr>
        <p:spPr>
          <a:xfrm>
            <a:off x="2504528" y="743614"/>
            <a:ext cx="7182943" cy="7218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l-PL" sz="2800" dirty="0">
                <a:solidFill>
                  <a:srgbClr val="CA97F9"/>
                </a:solidFill>
                <a:latin typeface="Futura LT Book" charset="0"/>
                <a:ea typeface="Futura LT Book" charset="0"/>
                <a:cs typeface="Futura LT Book" charset="0"/>
              </a:rPr>
              <a:t>Logowanie</a:t>
            </a:r>
            <a:endParaRPr lang="pl-PL" sz="2800" dirty="0">
              <a:solidFill>
                <a:srgbClr val="7E71AA">
                  <a:alpha val="40000"/>
                </a:srgbClr>
              </a:solidFill>
              <a:latin typeface="Futura Medium" charset="0"/>
              <a:ea typeface="Futura Medium" charset="0"/>
              <a:cs typeface="Futura Medium" charset="0"/>
            </a:endParaRPr>
          </a:p>
        </p:txBody>
      </p:sp>
      <p:pic>
        <p:nvPicPr>
          <p:cNvPr id="32" name="Symbol zastępczy zawartości 31">
            <a:extLst>
              <a:ext uri="{FF2B5EF4-FFF2-40B4-BE49-F238E27FC236}">
                <a16:creationId xmlns:a16="http://schemas.microsoft.com/office/drawing/2014/main" id="{7C08ECB8-C26F-42CB-BE7A-E0A9BAF41435}"/>
              </a:ext>
            </a:extLst>
          </p:cNvPr>
          <p:cNvPicPr>
            <a:picLocks noGrp="1" noChangeAspect="1"/>
          </p:cNvPicPr>
          <p:nvPr>
            <p:ph idx="1"/>
          </p:nvPr>
        </p:nvPicPr>
        <p:blipFill>
          <a:blip r:embed="rId2"/>
          <a:stretch>
            <a:fillRect/>
          </a:stretch>
        </p:blipFill>
        <p:spPr>
          <a:xfrm>
            <a:off x="1510204" y="1825625"/>
            <a:ext cx="9171591" cy="4351338"/>
          </a:xfrm>
          <a:prstGeom prst="rect">
            <a:avLst/>
          </a:prstGeom>
        </p:spPr>
      </p:pic>
    </p:spTree>
    <p:extLst>
      <p:ext uri="{BB962C8B-B14F-4D97-AF65-F5344CB8AC3E}">
        <p14:creationId xmlns:p14="http://schemas.microsoft.com/office/powerpoint/2010/main" val="7239209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ytuł 1"/>
          <p:cNvSpPr>
            <a:spLocks noGrp="1"/>
          </p:cNvSpPr>
          <p:nvPr>
            <p:ph type="title"/>
          </p:nvPr>
        </p:nvSpPr>
        <p:spPr>
          <a:xfrm rot="16200000">
            <a:off x="8400001" y="3102186"/>
            <a:ext cx="7182943" cy="721895"/>
          </a:xfrm>
        </p:spPr>
        <p:txBody>
          <a:bodyPr>
            <a:noAutofit/>
          </a:bodyPr>
          <a:lstStyle/>
          <a:p>
            <a:pPr algn="r"/>
            <a:r>
              <a:rPr lang="pl-PL" sz="4600" dirty="0">
                <a:solidFill>
                  <a:srgbClr val="7E71AA">
                    <a:alpha val="40000"/>
                  </a:srgbClr>
                </a:solidFill>
                <a:latin typeface="Futura Medium" charset="0"/>
                <a:ea typeface="Futura Medium" charset="0"/>
                <a:cs typeface="Futura Medium" charset="0"/>
              </a:rPr>
              <a:t>PANEL ANKIETEO </a:t>
            </a:r>
          </a:p>
        </p:txBody>
      </p:sp>
      <p:grpSp>
        <p:nvGrpSpPr>
          <p:cNvPr id="16" name="Group 15"/>
          <p:cNvGrpSpPr/>
          <p:nvPr/>
        </p:nvGrpSpPr>
        <p:grpSpPr>
          <a:xfrm>
            <a:off x="-10" y="-2"/>
            <a:ext cx="256694" cy="6862107"/>
            <a:chOff x="-10" y="-2"/>
            <a:chExt cx="256694" cy="6862107"/>
          </a:xfrm>
        </p:grpSpPr>
        <p:sp>
          <p:nvSpPr>
            <p:cNvPr id="17" name="Rectangle 16"/>
            <p:cNvSpPr/>
            <p:nvPr/>
          </p:nvSpPr>
          <p:spPr>
            <a:xfrm>
              <a:off x="-5" y="-2"/>
              <a:ext cx="256683" cy="864000"/>
            </a:xfrm>
            <a:prstGeom prst="rect">
              <a:avLst/>
            </a:prstGeom>
            <a:solidFill>
              <a:srgbClr val="D24F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18" name="Rectangle 17"/>
            <p:cNvSpPr/>
            <p:nvPr/>
          </p:nvSpPr>
          <p:spPr>
            <a:xfrm>
              <a:off x="-6" y="851121"/>
              <a:ext cx="256683" cy="864000"/>
            </a:xfrm>
            <a:prstGeom prst="rect">
              <a:avLst/>
            </a:prstGeom>
            <a:solidFill>
              <a:srgbClr val="F15D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19" name="Rectangle 18"/>
            <p:cNvSpPr/>
            <p:nvPr/>
          </p:nvSpPr>
          <p:spPr>
            <a:xfrm>
              <a:off x="-9" y="1700738"/>
              <a:ext cx="256683" cy="864000"/>
            </a:xfrm>
            <a:prstGeom prst="rect">
              <a:avLst/>
            </a:prstGeom>
            <a:solidFill>
              <a:srgbClr val="D79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20" name="Rectangle 19"/>
            <p:cNvSpPr/>
            <p:nvPr/>
          </p:nvSpPr>
          <p:spPr>
            <a:xfrm>
              <a:off x="-9" y="2568040"/>
              <a:ext cx="256683" cy="860714"/>
            </a:xfrm>
            <a:prstGeom prst="rect">
              <a:avLst/>
            </a:prstGeom>
            <a:solidFill>
              <a:srgbClr val="CA9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21" name="Rectangle 20"/>
            <p:cNvSpPr/>
            <p:nvPr/>
          </p:nvSpPr>
          <p:spPr>
            <a:xfrm>
              <a:off x="-10" y="3420984"/>
              <a:ext cx="256683" cy="864000"/>
            </a:xfrm>
            <a:prstGeom prst="rect">
              <a:avLst/>
            </a:prstGeom>
            <a:solidFill>
              <a:srgbClr val="AC9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22" name="Rectangle 21"/>
            <p:cNvSpPr/>
            <p:nvPr/>
          </p:nvSpPr>
          <p:spPr>
            <a:xfrm>
              <a:off x="1" y="4276998"/>
              <a:ext cx="256683" cy="864000"/>
            </a:xfrm>
            <a:prstGeom prst="rect">
              <a:avLst/>
            </a:prstGeom>
            <a:solidFill>
              <a:srgbClr val="947F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23" name="Rectangle 22"/>
            <p:cNvSpPr/>
            <p:nvPr/>
          </p:nvSpPr>
          <p:spPr>
            <a:xfrm>
              <a:off x="0" y="5137903"/>
              <a:ext cx="256683" cy="864000"/>
            </a:xfrm>
            <a:prstGeom prst="rect">
              <a:avLst/>
            </a:prstGeom>
            <a:solidFill>
              <a:srgbClr val="7E71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24" name="Rectangle 23"/>
            <p:cNvSpPr/>
            <p:nvPr/>
          </p:nvSpPr>
          <p:spPr>
            <a:xfrm>
              <a:off x="1" y="5998105"/>
              <a:ext cx="256683" cy="864000"/>
            </a:xfrm>
            <a:prstGeom prst="rect">
              <a:avLst/>
            </a:prstGeom>
            <a:solidFill>
              <a:srgbClr val="615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grpSp>
      <p:pic>
        <p:nvPicPr>
          <p:cNvPr id="8" name="Symbol zastępczy zawartości 7">
            <a:extLst>
              <a:ext uri="{FF2B5EF4-FFF2-40B4-BE49-F238E27FC236}">
                <a16:creationId xmlns:a16="http://schemas.microsoft.com/office/drawing/2014/main" id="{6AA208CD-DE33-449A-A104-031422C604D4}"/>
              </a:ext>
            </a:extLst>
          </p:cNvPr>
          <p:cNvPicPr>
            <a:picLocks noGrp="1" noChangeAspect="1"/>
          </p:cNvPicPr>
          <p:nvPr>
            <p:ph idx="1"/>
          </p:nvPr>
        </p:nvPicPr>
        <p:blipFill>
          <a:blip r:embed="rId2"/>
          <a:stretch>
            <a:fillRect/>
          </a:stretch>
        </p:blipFill>
        <p:spPr>
          <a:xfrm>
            <a:off x="1557337" y="1924844"/>
            <a:ext cx="9077325" cy="4152900"/>
          </a:xfrm>
          <a:prstGeom prst="rect">
            <a:avLst/>
          </a:prstGeom>
        </p:spPr>
      </p:pic>
      <p:sp>
        <p:nvSpPr>
          <p:cNvPr id="26" name="Tytuł 1">
            <a:extLst>
              <a:ext uri="{FF2B5EF4-FFF2-40B4-BE49-F238E27FC236}">
                <a16:creationId xmlns:a16="http://schemas.microsoft.com/office/drawing/2014/main" id="{63D90037-DD87-4DB9-AA12-3C91F6CAD117}"/>
              </a:ext>
            </a:extLst>
          </p:cNvPr>
          <p:cNvSpPr txBox="1">
            <a:spLocks/>
          </p:cNvSpPr>
          <p:nvPr/>
        </p:nvSpPr>
        <p:spPr>
          <a:xfrm>
            <a:off x="2504528" y="743614"/>
            <a:ext cx="7182943" cy="7218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l-PL" sz="2800" dirty="0">
                <a:solidFill>
                  <a:srgbClr val="CA97F9"/>
                </a:solidFill>
                <a:latin typeface="Futura Medium" charset="0"/>
                <a:ea typeface="Futura Medium" charset="0"/>
                <a:cs typeface="Futura Medium" charset="0"/>
              </a:rPr>
              <a:t>Nasze projekty</a:t>
            </a:r>
            <a:endParaRPr lang="pl-PL" sz="2800" dirty="0">
              <a:solidFill>
                <a:srgbClr val="7E71AA">
                  <a:alpha val="40000"/>
                </a:srgbClr>
              </a:solidFill>
              <a:latin typeface="Futura Medium" charset="0"/>
              <a:ea typeface="Futura Medium" charset="0"/>
              <a:cs typeface="Futura Medium" charset="0"/>
            </a:endParaRPr>
          </a:p>
        </p:txBody>
      </p:sp>
    </p:spTree>
    <p:extLst>
      <p:ext uri="{BB962C8B-B14F-4D97-AF65-F5344CB8AC3E}">
        <p14:creationId xmlns:p14="http://schemas.microsoft.com/office/powerpoint/2010/main" val="14439077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ytuł 1"/>
          <p:cNvSpPr>
            <a:spLocks noGrp="1"/>
          </p:cNvSpPr>
          <p:nvPr>
            <p:ph type="title"/>
          </p:nvPr>
        </p:nvSpPr>
        <p:spPr>
          <a:xfrm rot="16200000">
            <a:off x="8400001" y="3102186"/>
            <a:ext cx="7182943" cy="721895"/>
          </a:xfrm>
        </p:spPr>
        <p:txBody>
          <a:bodyPr>
            <a:noAutofit/>
          </a:bodyPr>
          <a:lstStyle/>
          <a:p>
            <a:pPr algn="r"/>
            <a:r>
              <a:rPr lang="pl-PL" sz="4600" dirty="0">
                <a:solidFill>
                  <a:srgbClr val="7E71AA">
                    <a:alpha val="40000"/>
                  </a:srgbClr>
                </a:solidFill>
                <a:latin typeface="Futura Medium" charset="0"/>
                <a:ea typeface="Futura Medium" charset="0"/>
                <a:cs typeface="Futura Medium" charset="0"/>
              </a:rPr>
              <a:t>PANEL ANKIETEO </a:t>
            </a:r>
          </a:p>
        </p:txBody>
      </p:sp>
      <p:grpSp>
        <p:nvGrpSpPr>
          <p:cNvPr id="16" name="Group 15"/>
          <p:cNvGrpSpPr/>
          <p:nvPr/>
        </p:nvGrpSpPr>
        <p:grpSpPr>
          <a:xfrm>
            <a:off x="-10" y="-2"/>
            <a:ext cx="256694" cy="6862107"/>
            <a:chOff x="-10" y="-2"/>
            <a:chExt cx="256694" cy="6862107"/>
          </a:xfrm>
        </p:grpSpPr>
        <p:sp>
          <p:nvSpPr>
            <p:cNvPr id="17" name="Rectangle 16"/>
            <p:cNvSpPr/>
            <p:nvPr/>
          </p:nvSpPr>
          <p:spPr>
            <a:xfrm>
              <a:off x="-5" y="-2"/>
              <a:ext cx="256683" cy="864000"/>
            </a:xfrm>
            <a:prstGeom prst="rect">
              <a:avLst/>
            </a:prstGeom>
            <a:solidFill>
              <a:srgbClr val="D24F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18" name="Rectangle 17"/>
            <p:cNvSpPr/>
            <p:nvPr/>
          </p:nvSpPr>
          <p:spPr>
            <a:xfrm>
              <a:off x="-6" y="851121"/>
              <a:ext cx="256683" cy="864000"/>
            </a:xfrm>
            <a:prstGeom prst="rect">
              <a:avLst/>
            </a:prstGeom>
            <a:solidFill>
              <a:srgbClr val="F15D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19" name="Rectangle 18"/>
            <p:cNvSpPr/>
            <p:nvPr/>
          </p:nvSpPr>
          <p:spPr>
            <a:xfrm>
              <a:off x="-9" y="1700738"/>
              <a:ext cx="256683" cy="864000"/>
            </a:xfrm>
            <a:prstGeom prst="rect">
              <a:avLst/>
            </a:prstGeom>
            <a:solidFill>
              <a:srgbClr val="D79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20" name="Rectangle 19"/>
            <p:cNvSpPr/>
            <p:nvPr/>
          </p:nvSpPr>
          <p:spPr>
            <a:xfrm>
              <a:off x="-9" y="2568040"/>
              <a:ext cx="256683" cy="860714"/>
            </a:xfrm>
            <a:prstGeom prst="rect">
              <a:avLst/>
            </a:prstGeom>
            <a:solidFill>
              <a:srgbClr val="CA9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21" name="Rectangle 20"/>
            <p:cNvSpPr/>
            <p:nvPr/>
          </p:nvSpPr>
          <p:spPr>
            <a:xfrm>
              <a:off x="-10" y="3420984"/>
              <a:ext cx="256683" cy="864000"/>
            </a:xfrm>
            <a:prstGeom prst="rect">
              <a:avLst/>
            </a:prstGeom>
            <a:solidFill>
              <a:srgbClr val="AC9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22" name="Rectangle 21"/>
            <p:cNvSpPr/>
            <p:nvPr/>
          </p:nvSpPr>
          <p:spPr>
            <a:xfrm>
              <a:off x="1" y="4276998"/>
              <a:ext cx="256683" cy="864000"/>
            </a:xfrm>
            <a:prstGeom prst="rect">
              <a:avLst/>
            </a:prstGeom>
            <a:solidFill>
              <a:srgbClr val="947F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23" name="Rectangle 22"/>
            <p:cNvSpPr/>
            <p:nvPr/>
          </p:nvSpPr>
          <p:spPr>
            <a:xfrm>
              <a:off x="0" y="5137903"/>
              <a:ext cx="256683" cy="864000"/>
            </a:xfrm>
            <a:prstGeom prst="rect">
              <a:avLst/>
            </a:prstGeom>
            <a:solidFill>
              <a:srgbClr val="7E71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24" name="Rectangle 23"/>
            <p:cNvSpPr/>
            <p:nvPr/>
          </p:nvSpPr>
          <p:spPr>
            <a:xfrm>
              <a:off x="1" y="5998105"/>
              <a:ext cx="256683" cy="864000"/>
            </a:xfrm>
            <a:prstGeom prst="rect">
              <a:avLst/>
            </a:prstGeom>
            <a:solidFill>
              <a:srgbClr val="615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grpSp>
      <p:pic>
        <p:nvPicPr>
          <p:cNvPr id="5" name="Symbol zastępczy zawartości 4">
            <a:extLst>
              <a:ext uri="{FF2B5EF4-FFF2-40B4-BE49-F238E27FC236}">
                <a16:creationId xmlns:a16="http://schemas.microsoft.com/office/drawing/2014/main" id="{C226386A-D483-464E-9AB5-5BA758AA716B}"/>
              </a:ext>
            </a:extLst>
          </p:cNvPr>
          <p:cNvPicPr>
            <a:picLocks noGrp="1" noChangeAspect="1"/>
          </p:cNvPicPr>
          <p:nvPr>
            <p:ph idx="1"/>
          </p:nvPr>
        </p:nvPicPr>
        <p:blipFill>
          <a:blip r:embed="rId2"/>
          <a:stretch>
            <a:fillRect/>
          </a:stretch>
        </p:blipFill>
        <p:spPr>
          <a:xfrm>
            <a:off x="1086410" y="1825625"/>
            <a:ext cx="10019180" cy="4351338"/>
          </a:xfrm>
          <a:prstGeom prst="rect">
            <a:avLst/>
          </a:prstGeom>
        </p:spPr>
      </p:pic>
      <p:sp>
        <p:nvSpPr>
          <p:cNvPr id="25" name="Tytuł 1">
            <a:extLst>
              <a:ext uri="{FF2B5EF4-FFF2-40B4-BE49-F238E27FC236}">
                <a16:creationId xmlns:a16="http://schemas.microsoft.com/office/drawing/2014/main" id="{BC3215E0-4109-40DF-BFF3-7E7CCDE23900}"/>
              </a:ext>
            </a:extLst>
          </p:cNvPr>
          <p:cNvSpPr txBox="1">
            <a:spLocks/>
          </p:cNvSpPr>
          <p:nvPr/>
        </p:nvSpPr>
        <p:spPr>
          <a:xfrm>
            <a:off x="2504528" y="743614"/>
            <a:ext cx="7182943" cy="7218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l-PL" sz="2800" dirty="0">
                <a:solidFill>
                  <a:srgbClr val="CA97F9"/>
                </a:solidFill>
                <a:latin typeface="Futura Medium" charset="0"/>
                <a:ea typeface="Futura Medium" charset="0"/>
                <a:cs typeface="Futura Medium" charset="0"/>
              </a:rPr>
              <a:t>Przeglądanie pytań</a:t>
            </a:r>
            <a:endParaRPr lang="pl-PL" sz="2800" dirty="0">
              <a:solidFill>
                <a:srgbClr val="7E71AA">
                  <a:alpha val="40000"/>
                </a:srgbClr>
              </a:solidFill>
              <a:latin typeface="Futura Medium" charset="0"/>
              <a:ea typeface="Futura Medium" charset="0"/>
              <a:cs typeface="Futura Medium" charset="0"/>
            </a:endParaRPr>
          </a:p>
        </p:txBody>
      </p:sp>
    </p:spTree>
    <p:extLst>
      <p:ext uri="{BB962C8B-B14F-4D97-AF65-F5344CB8AC3E}">
        <p14:creationId xmlns:p14="http://schemas.microsoft.com/office/powerpoint/2010/main" val="11919902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ytuł 1"/>
          <p:cNvSpPr>
            <a:spLocks noGrp="1"/>
          </p:cNvSpPr>
          <p:nvPr>
            <p:ph type="title"/>
          </p:nvPr>
        </p:nvSpPr>
        <p:spPr>
          <a:xfrm rot="16200000">
            <a:off x="8400001" y="3102186"/>
            <a:ext cx="7182943" cy="721895"/>
          </a:xfrm>
        </p:spPr>
        <p:txBody>
          <a:bodyPr>
            <a:noAutofit/>
          </a:bodyPr>
          <a:lstStyle/>
          <a:p>
            <a:pPr algn="r"/>
            <a:r>
              <a:rPr lang="pl-PL" sz="4600" dirty="0">
                <a:solidFill>
                  <a:srgbClr val="7E71AA">
                    <a:alpha val="40000"/>
                  </a:srgbClr>
                </a:solidFill>
                <a:latin typeface="Futura Medium" charset="0"/>
                <a:ea typeface="Futura Medium" charset="0"/>
                <a:cs typeface="Futura Medium" charset="0"/>
              </a:rPr>
              <a:t>PANEL KLAVO </a:t>
            </a:r>
          </a:p>
        </p:txBody>
      </p:sp>
      <p:grpSp>
        <p:nvGrpSpPr>
          <p:cNvPr id="16" name="Group 15"/>
          <p:cNvGrpSpPr/>
          <p:nvPr/>
        </p:nvGrpSpPr>
        <p:grpSpPr>
          <a:xfrm>
            <a:off x="-10" y="-2"/>
            <a:ext cx="256694" cy="6862107"/>
            <a:chOff x="-10" y="-2"/>
            <a:chExt cx="256694" cy="6862107"/>
          </a:xfrm>
        </p:grpSpPr>
        <p:sp>
          <p:nvSpPr>
            <p:cNvPr id="17" name="Rectangle 16"/>
            <p:cNvSpPr/>
            <p:nvPr/>
          </p:nvSpPr>
          <p:spPr>
            <a:xfrm>
              <a:off x="-5" y="-2"/>
              <a:ext cx="256683" cy="864000"/>
            </a:xfrm>
            <a:prstGeom prst="rect">
              <a:avLst/>
            </a:prstGeom>
            <a:solidFill>
              <a:srgbClr val="D24F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18" name="Rectangle 17"/>
            <p:cNvSpPr/>
            <p:nvPr/>
          </p:nvSpPr>
          <p:spPr>
            <a:xfrm>
              <a:off x="-6" y="851121"/>
              <a:ext cx="256683" cy="864000"/>
            </a:xfrm>
            <a:prstGeom prst="rect">
              <a:avLst/>
            </a:prstGeom>
            <a:solidFill>
              <a:srgbClr val="F15D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19" name="Rectangle 18"/>
            <p:cNvSpPr/>
            <p:nvPr/>
          </p:nvSpPr>
          <p:spPr>
            <a:xfrm>
              <a:off x="-9" y="1700738"/>
              <a:ext cx="256683" cy="864000"/>
            </a:xfrm>
            <a:prstGeom prst="rect">
              <a:avLst/>
            </a:prstGeom>
            <a:solidFill>
              <a:srgbClr val="D79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20" name="Rectangle 19"/>
            <p:cNvSpPr/>
            <p:nvPr/>
          </p:nvSpPr>
          <p:spPr>
            <a:xfrm>
              <a:off x="-9" y="2568040"/>
              <a:ext cx="256683" cy="860714"/>
            </a:xfrm>
            <a:prstGeom prst="rect">
              <a:avLst/>
            </a:prstGeom>
            <a:solidFill>
              <a:srgbClr val="CA9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21" name="Rectangle 20"/>
            <p:cNvSpPr/>
            <p:nvPr/>
          </p:nvSpPr>
          <p:spPr>
            <a:xfrm>
              <a:off x="-10" y="3420984"/>
              <a:ext cx="256683" cy="864000"/>
            </a:xfrm>
            <a:prstGeom prst="rect">
              <a:avLst/>
            </a:prstGeom>
            <a:solidFill>
              <a:srgbClr val="AC9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22" name="Rectangle 21"/>
            <p:cNvSpPr/>
            <p:nvPr/>
          </p:nvSpPr>
          <p:spPr>
            <a:xfrm>
              <a:off x="1" y="4276998"/>
              <a:ext cx="256683" cy="864000"/>
            </a:xfrm>
            <a:prstGeom prst="rect">
              <a:avLst/>
            </a:prstGeom>
            <a:solidFill>
              <a:srgbClr val="947F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23" name="Rectangle 22"/>
            <p:cNvSpPr/>
            <p:nvPr/>
          </p:nvSpPr>
          <p:spPr>
            <a:xfrm>
              <a:off x="0" y="5137903"/>
              <a:ext cx="256683" cy="864000"/>
            </a:xfrm>
            <a:prstGeom prst="rect">
              <a:avLst/>
            </a:prstGeom>
            <a:solidFill>
              <a:srgbClr val="7E71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24" name="Rectangle 23"/>
            <p:cNvSpPr/>
            <p:nvPr/>
          </p:nvSpPr>
          <p:spPr>
            <a:xfrm>
              <a:off x="1" y="5998105"/>
              <a:ext cx="256683" cy="864000"/>
            </a:xfrm>
            <a:prstGeom prst="rect">
              <a:avLst/>
            </a:prstGeom>
            <a:solidFill>
              <a:srgbClr val="615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grpSp>
      <p:sp>
        <p:nvSpPr>
          <p:cNvPr id="15" name="Symbol zastępczy zawartości 2">
            <a:extLst>
              <a:ext uri="{FF2B5EF4-FFF2-40B4-BE49-F238E27FC236}">
                <a16:creationId xmlns:a16="http://schemas.microsoft.com/office/drawing/2014/main" id="{0089F08E-6713-4203-AD8A-AEA0275F4BAB}"/>
              </a:ext>
            </a:extLst>
          </p:cNvPr>
          <p:cNvSpPr>
            <a:spLocks noGrp="1"/>
          </p:cNvSpPr>
          <p:nvPr>
            <p:ph idx="1"/>
          </p:nvPr>
        </p:nvSpPr>
        <p:spPr/>
        <p:txBody>
          <a:bodyPr>
            <a:normAutofit/>
          </a:bodyPr>
          <a:lstStyle/>
          <a:p>
            <a:pPr marL="0" indent="0">
              <a:lnSpc>
                <a:spcPct val="150000"/>
              </a:lnSpc>
              <a:buNone/>
            </a:pPr>
            <a:r>
              <a:rPr lang="pl-PL" sz="1800" dirty="0">
                <a:latin typeface="Futura LT Book" charset="0"/>
                <a:ea typeface="Futura LT Book" charset="0"/>
                <a:cs typeface="Futura LT Book" charset="0"/>
              </a:rPr>
              <a:t>Podstawowym atutem jest możliwość udostępniania wyników, bezpośrednio z panelu na stronach internetowych instytucji, profilu </a:t>
            </a:r>
            <a:r>
              <a:rPr lang="pl-PL" sz="1800" dirty="0" err="1">
                <a:latin typeface="Futura LT Book" charset="0"/>
                <a:ea typeface="Futura LT Book" charset="0"/>
                <a:cs typeface="Futura LT Book" charset="0"/>
              </a:rPr>
              <a:t>facebooka</a:t>
            </a:r>
            <a:r>
              <a:rPr lang="pl-PL" sz="1800" dirty="0">
                <a:latin typeface="Futura LT Book" charset="0"/>
                <a:ea typeface="Futura LT Book" charset="0"/>
                <a:cs typeface="Futura LT Book" charset="0"/>
              </a:rPr>
              <a:t> oraz innych</a:t>
            </a:r>
          </a:p>
          <a:p>
            <a:pPr marL="0" indent="0">
              <a:lnSpc>
                <a:spcPct val="150000"/>
              </a:lnSpc>
              <a:buNone/>
            </a:pPr>
            <a:endParaRPr lang="pl-PL" sz="1800" dirty="0">
              <a:latin typeface="Futura LT Book" charset="0"/>
              <a:ea typeface="Futura LT Book" charset="0"/>
              <a:cs typeface="Futura LT Book" charset="0"/>
            </a:endParaRPr>
          </a:p>
          <a:p>
            <a:pPr marL="0" indent="0">
              <a:lnSpc>
                <a:spcPct val="150000"/>
              </a:lnSpc>
              <a:buNone/>
            </a:pPr>
            <a:r>
              <a:rPr lang="pl-PL" sz="1800" dirty="0">
                <a:latin typeface="Futura LT Book" charset="0"/>
                <a:ea typeface="Futura LT Book" charset="0"/>
                <a:cs typeface="Futura LT Book" charset="0"/>
              </a:rPr>
              <a:t>Możliwe jest również zgranie wyników do pliku dzięki czemu możemy szybko przesyłać nasze wyniki do wybranych podmiotów</a:t>
            </a:r>
          </a:p>
          <a:p>
            <a:pPr marL="0" indent="0">
              <a:lnSpc>
                <a:spcPct val="150000"/>
              </a:lnSpc>
              <a:buNone/>
            </a:pPr>
            <a:endParaRPr lang="pl-PL" sz="1800" dirty="0">
              <a:latin typeface="Futura LT Book" charset="0"/>
              <a:ea typeface="Futura LT Book" charset="0"/>
              <a:cs typeface="Futura LT Book" charset="0"/>
            </a:endParaRPr>
          </a:p>
          <a:p>
            <a:pPr marL="0" indent="0">
              <a:lnSpc>
                <a:spcPct val="150000"/>
              </a:lnSpc>
              <a:buNone/>
            </a:pPr>
            <a:r>
              <a:rPr lang="pl-PL" sz="1800" dirty="0">
                <a:latin typeface="Futura LT Book" charset="0"/>
                <a:ea typeface="Futura LT Book" charset="0"/>
                <a:cs typeface="Futura LT Book" charset="0"/>
              </a:rPr>
              <a:t>Wyniki możemy udostępniać za pomocą linku do aplikacji, gdzie ustawiamy hasło oraz pytania które chcemy udostępnić wybranym podmiotom</a:t>
            </a:r>
          </a:p>
          <a:p>
            <a:pPr marL="0" indent="0">
              <a:lnSpc>
                <a:spcPct val="150000"/>
              </a:lnSpc>
              <a:buNone/>
            </a:pPr>
            <a:endParaRPr lang="pl-PL" sz="1800" dirty="0">
              <a:latin typeface="Futura LT Book" charset="0"/>
              <a:ea typeface="Futura LT Book" charset="0"/>
              <a:cs typeface="Futura LT Book" charset="0"/>
            </a:endParaRPr>
          </a:p>
          <a:p>
            <a:pPr marL="0" indent="0">
              <a:lnSpc>
                <a:spcPct val="150000"/>
              </a:lnSpc>
              <a:buNone/>
            </a:pPr>
            <a:endParaRPr lang="pl-PL" sz="1800" dirty="0">
              <a:latin typeface="Futura LT Book" charset="0"/>
              <a:ea typeface="Futura LT Book" charset="0"/>
              <a:cs typeface="Futura LT Book" charset="0"/>
            </a:endParaRPr>
          </a:p>
        </p:txBody>
      </p:sp>
    </p:spTree>
    <p:extLst>
      <p:ext uri="{BB962C8B-B14F-4D97-AF65-F5344CB8AC3E}">
        <p14:creationId xmlns:p14="http://schemas.microsoft.com/office/powerpoint/2010/main" val="20518826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p:cNvPicPr>
            <a:picLocks noGrp="1" noChangeAspect="1"/>
          </p:cNvPicPr>
          <p:nvPr>
            <p:ph idx="1"/>
          </p:nvPr>
        </p:nvPicPr>
        <p:blipFill>
          <a:blip r:embed="rId2"/>
          <a:stretch>
            <a:fillRect/>
          </a:stretch>
        </p:blipFill>
        <p:spPr>
          <a:xfrm>
            <a:off x="1838740" y="1465509"/>
            <a:ext cx="8554076" cy="4224993"/>
          </a:xfrm>
          <a:prstGeom prst="rect">
            <a:avLst/>
          </a:prstGeom>
        </p:spPr>
      </p:pic>
      <p:sp>
        <p:nvSpPr>
          <p:cNvPr id="14" name="Tytuł 1"/>
          <p:cNvSpPr>
            <a:spLocks noGrp="1"/>
          </p:cNvSpPr>
          <p:nvPr>
            <p:ph type="title"/>
          </p:nvPr>
        </p:nvSpPr>
        <p:spPr>
          <a:xfrm rot="16200000">
            <a:off x="8400001" y="3102186"/>
            <a:ext cx="7182943" cy="721895"/>
          </a:xfrm>
        </p:spPr>
        <p:txBody>
          <a:bodyPr>
            <a:noAutofit/>
          </a:bodyPr>
          <a:lstStyle/>
          <a:p>
            <a:pPr algn="r"/>
            <a:r>
              <a:rPr lang="pl-PL" sz="4600" dirty="0">
                <a:solidFill>
                  <a:srgbClr val="7E71AA">
                    <a:alpha val="40000"/>
                  </a:srgbClr>
                </a:solidFill>
                <a:latin typeface="Futura Medium" charset="0"/>
                <a:ea typeface="Futura Medium" charset="0"/>
                <a:cs typeface="Futura Medium" charset="0"/>
              </a:rPr>
              <a:t>PANEL ANKIETEO </a:t>
            </a:r>
          </a:p>
        </p:txBody>
      </p:sp>
      <p:grpSp>
        <p:nvGrpSpPr>
          <p:cNvPr id="16" name="Group 15"/>
          <p:cNvGrpSpPr/>
          <p:nvPr/>
        </p:nvGrpSpPr>
        <p:grpSpPr>
          <a:xfrm>
            <a:off x="-10" y="-2"/>
            <a:ext cx="256694" cy="6862107"/>
            <a:chOff x="-10" y="-2"/>
            <a:chExt cx="256694" cy="6862107"/>
          </a:xfrm>
        </p:grpSpPr>
        <p:sp>
          <p:nvSpPr>
            <p:cNvPr id="17" name="Rectangle 16"/>
            <p:cNvSpPr/>
            <p:nvPr/>
          </p:nvSpPr>
          <p:spPr>
            <a:xfrm>
              <a:off x="-5" y="-2"/>
              <a:ext cx="256683" cy="864000"/>
            </a:xfrm>
            <a:prstGeom prst="rect">
              <a:avLst/>
            </a:prstGeom>
            <a:solidFill>
              <a:srgbClr val="D24F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18" name="Rectangle 17"/>
            <p:cNvSpPr/>
            <p:nvPr/>
          </p:nvSpPr>
          <p:spPr>
            <a:xfrm>
              <a:off x="-6" y="851121"/>
              <a:ext cx="256683" cy="864000"/>
            </a:xfrm>
            <a:prstGeom prst="rect">
              <a:avLst/>
            </a:prstGeom>
            <a:solidFill>
              <a:srgbClr val="F15D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19" name="Rectangle 18"/>
            <p:cNvSpPr/>
            <p:nvPr/>
          </p:nvSpPr>
          <p:spPr>
            <a:xfrm>
              <a:off x="-9" y="1700738"/>
              <a:ext cx="256683" cy="864000"/>
            </a:xfrm>
            <a:prstGeom prst="rect">
              <a:avLst/>
            </a:prstGeom>
            <a:solidFill>
              <a:srgbClr val="D79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20" name="Rectangle 19"/>
            <p:cNvSpPr/>
            <p:nvPr/>
          </p:nvSpPr>
          <p:spPr>
            <a:xfrm>
              <a:off x="-9" y="2568040"/>
              <a:ext cx="256683" cy="860714"/>
            </a:xfrm>
            <a:prstGeom prst="rect">
              <a:avLst/>
            </a:prstGeom>
            <a:solidFill>
              <a:srgbClr val="CA9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21" name="Rectangle 20"/>
            <p:cNvSpPr/>
            <p:nvPr/>
          </p:nvSpPr>
          <p:spPr>
            <a:xfrm>
              <a:off x="-10" y="3420984"/>
              <a:ext cx="256683" cy="864000"/>
            </a:xfrm>
            <a:prstGeom prst="rect">
              <a:avLst/>
            </a:prstGeom>
            <a:solidFill>
              <a:srgbClr val="AC9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22" name="Rectangle 21"/>
            <p:cNvSpPr/>
            <p:nvPr/>
          </p:nvSpPr>
          <p:spPr>
            <a:xfrm>
              <a:off x="1" y="4276998"/>
              <a:ext cx="256683" cy="864000"/>
            </a:xfrm>
            <a:prstGeom prst="rect">
              <a:avLst/>
            </a:prstGeom>
            <a:solidFill>
              <a:srgbClr val="947F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23" name="Rectangle 22"/>
            <p:cNvSpPr/>
            <p:nvPr/>
          </p:nvSpPr>
          <p:spPr>
            <a:xfrm>
              <a:off x="0" y="5137903"/>
              <a:ext cx="256683" cy="864000"/>
            </a:xfrm>
            <a:prstGeom prst="rect">
              <a:avLst/>
            </a:prstGeom>
            <a:solidFill>
              <a:srgbClr val="7E71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24" name="Rectangle 23"/>
            <p:cNvSpPr/>
            <p:nvPr/>
          </p:nvSpPr>
          <p:spPr>
            <a:xfrm>
              <a:off x="1" y="5998105"/>
              <a:ext cx="256683" cy="864000"/>
            </a:xfrm>
            <a:prstGeom prst="rect">
              <a:avLst/>
            </a:prstGeom>
            <a:solidFill>
              <a:srgbClr val="615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grpSp>
      <p:sp>
        <p:nvSpPr>
          <p:cNvPr id="13" name="Tytuł 1">
            <a:extLst>
              <a:ext uri="{FF2B5EF4-FFF2-40B4-BE49-F238E27FC236}">
                <a16:creationId xmlns:a16="http://schemas.microsoft.com/office/drawing/2014/main" id="{721E8439-9612-44E7-BA92-442D40A97A79}"/>
              </a:ext>
            </a:extLst>
          </p:cNvPr>
          <p:cNvSpPr txBox="1">
            <a:spLocks/>
          </p:cNvSpPr>
          <p:nvPr/>
        </p:nvSpPr>
        <p:spPr>
          <a:xfrm>
            <a:off x="2504528" y="743614"/>
            <a:ext cx="7182943" cy="7218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l-PL" sz="2800" dirty="0">
                <a:solidFill>
                  <a:srgbClr val="CA97F9"/>
                </a:solidFill>
                <a:latin typeface="Futura Medium" charset="0"/>
                <a:ea typeface="Futura Medium" charset="0"/>
                <a:cs typeface="Futura Medium" charset="0"/>
              </a:rPr>
              <a:t>Udostępnianie projektów na FB</a:t>
            </a:r>
            <a:endParaRPr lang="pl-PL" sz="2800" dirty="0">
              <a:solidFill>
                <a:srgbClr val="7E71AA">
                  <a:alpha val="40000"/>
                </a:srgbClr>
              </a:solidFill>
              <a:latin typeface="Futura Medium" charset="0"/>
              <a:ea typeface="Futura Medium" charset="0"/>
              <a:cs typeface="Futura Medium" charset="0"/>
            </a:endParaRPr>
          </a:p>
        </p:txBody>
      </p:sp>
    </p:spTree>
    <p:extLst>
      <p:ext uri="{BB962C8B-B14F-4D97-AF65-F5344CB8AC3E}">
        <p14:creationId xmlns:p14="http://schemas.microsoft.com/office/powerpoint/2010/main" val="16985387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p:cNvSpPr txBox="1">
            <a:spLocks/>
          </p:cNvSpPr>
          <p:nvPr/>
        </p:nvSpPr>
        <p:spPr>
          <a:xfrm rot="16200000">
            <a:off x="8311762" y="3262608"/>
            <a:ext cx="7247112" cy="7218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pl-PL" sz="4000" dirty="0">
                <a:solidFill>
                  <a:srgbClr val="7E71AA">
                    <a:alpha val="40000"/>
                  </a:srgbClr>
                </a:solidFill>
                <a:latin typeface="Futura Medium" charset="0"/>
                <a:ea typeface="Futura Medium" charset="0"/>
                <a:cs typeface="Futura Medium" charset="0"/>
              </a:rPr>
              <a:t>UDOSTĘPNIANIE WYNIKÓW</a:t>
            </a:r>
          </a:p>
        </p:txBody>
      </p:sp>
      <p:grpSp>
        <p:nvGrpSpPr>
          <p:cNvPr id="15" name="Group 14"/>
          <p:cNvGrpSpPr/>
          <p:nvPr/>
        </p:nvGrpSpPr>
        <p:grpSpPr>
          <a:xfrm>
            <a:off x="-10" y="-2"/>
            <a:ext cx="256694" cy="6862107"/>
            <a:chOff x="-10" y="-2"/>
            <a:chExt cx="256694" cy="6862107"/>
          </a:xfrm>
        </p:grpSpPr>
        <p:sp>
          <p:nvSpPr>
            <p:cNvPr id="16" name="Rectangle 15"/>
            <p:cNvSpPr/>
            <p:nvPr/>
          </p:nvSpPr>
          <p:spPr>
            <a:xfrm>
              <a:off x="-5" y="-2"/>
              <a:ext cx="256683" cy="864000"/>
            </a:xfrm>
            <a:prstGeom prst="rect">
              <a:avLst/>
            </a:prstGeom>
            <a:solidFill>
              <a:srgbClr val="D24F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17" name="Rectangle 16"/>
            <p:cNvSpPr/>
            <p:nvPr/>
          </p:nvSpPr>
          <p:spPr>
            <a:xfrm>
              <a:off x="-6" y="851121"/>
              <a:ext cx="256683" cy="864000"/>
            </a:xfrm>
            <a:prstGeom prst="rect">
              <a:avLst/>
            </a:prstGeom>
            <a:solidFill>
              <a:srgbClr val="F15D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18" name="Rectangle 17"/>
            <p:cNvSpPr/>
            <p:nvPr/>
          </p:nvSpPr>
          <p:spPr>
            <a:xfrm>
              <a:off x="-9" y="1700738"/>
              <a:ext cx="256683" cy="864000"/>
            </a:xfrm>
            <a:prstGeom prst="rect">
              <a:avLst/>
            </a:prstGeom>
            <a:solidFill>
              <a:srgbClr val="D79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19" name="Rectangle 18"/>
            <p:cNvSpPr/>
            <p:nvPr/>
          </p:nvSpPr>
          <p:spPr>
            <a:xfrm>
              <a:off x="-9" y="2568040"/>
              <a:ext cx="256683" cy="860714"/>
            </a:xfrm>
            <a:prstGeom prst="rect">
              <a:avLst/>
            </a:prstGeom>
            <a:solidFill>
              <a:srgbClr val="CA9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20" name="Rectangle 19"/>
            <p:cNvSpPr/>
            <p:nvPr/>
          </p:nvSpPr>
          <p:spPr>
            <a:xfrm>
              <a:off x="-10" y="3420984"/>
              <a:ext cx="256683" cy="864000"/>
            </a:xfrm>
            <a:prstGeom prst="rect">
              <a:avLst/>
            </a:prstGeom>
            <a:solidFill>
              <a:srgbClr val="AC9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21" name="Rectangle 20"/>
            <p:cNvSpPr/>
            <p:nvPr/>
          </p:nvSpPr>
          <p:spPr>
            <a:xfrm>
              <a:off x="1" y="4276998"/>
              <a:ext cx="256683" cy="864000"/>
            </a:xfrm>
            <a:prstGeom prst="rect">
              <a:avLst/>
            </a:prstGeom>
            <a:solidFill>
              <a:srgbClr val="947F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22" name="Rectangle 21"/>
            <p:cNvSpPr/>
            <p:nvPr/>
          </p:nvSpPr>
          <p:spPr>
            <a:xfrm>
              <a:off x="0" y="5137903"/>
              <a:ext cx="256683" cy="864000"/>
            </a:xfrm>
            <a:prstGeom prst="rect">
              <a:avLst/>
            </a:prstGeom>
            <a:solidFill>
              <a:srgbClr val="7E71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23" name="Rectangle 22"/>
            <p:cNvSpPr/>
            <p:nvPr/>
          </p:nvSpPr>
          <p:spPr>
            <a:xfrm>
              <a:off x="1" y="5998105"/>
              <a:ext cx="256683" cy="864000"/>
            </a:xfrm>
            <a:prstGeom prst="rect">
              <a:avLst/>
            </a:prstGeom>
            <a:solidFill>
              <a:srgbClr val="615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grpSp>
      <p:sp>
        <p:nvSpPr>
          <p:cNvPr id="25" name="Tytuł 1">
            <a:extLst>
              <a:ext uri="{FF2B5EF4-FFF2-40B4-BE49-F238E27FC236}">
                <a16:creationId xmlns:a16="http://schemas.microsoft.com/office/drawing/2014/main" id="{2FD4A116-D0E7-406F-ADB0-BF0911AB8031}"/>
              </a:ext>
            </a:extLst>
          </p:cNvPr>
          <p:cNvSpPr txBox="1">
            <a:spLocks/>
          </p:cNvSpPr>
          <p:nvPr/>
        </p:nvSpPr>
        <p:spPr>
          <a:xfrm>
            <a:off x="2504528" y="743614"/>
            <a:ext cx="7182943" cy="7218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l-PL" sz="2800" dirty="0">
                <a:solidFill>
                  <a:srgbClr val="CA97F9"/>
                </a:solidFill>
                <a:latin typeface="Futura Medium" charset="0"/>
                <a:ea typeface="Futura Medium" charset="0"/>
                <a:cs typeface="Futura Medium" charset="0"/>
              </a:rPr>
              <a:t>Udostępnianie projektów za pomocą linku</a:t>
            </a:r>
            <a:endParaRPr lang="pl-PL" sz="2800" dirty="0">
              <a:solidFill>
                <a:srgbClr val="7E71AA">
                  <a:alpha val="40000"/>
                </a:srgbClr>
              </a:solidFill>
              <a:latin typeface="Futura Medium" charset="0"/>
              <a:ea typeface="Futura Medium" charset="0"/>
              <a:cs typeface="Futura Medium" charset="0"/>
            </a:endParaRPr>
          </a:p>
        </p:txBody>
      </p:sp>
      <p:pic>
        <p:nvPicPr>
          <p:cNvPr id="11" name="Symbol zastępczy zawartości 10">
            <a:extLst>
              <a:ext uri="{FF2B5EF4-FFF2-40B4-BE49-F238E27FC236}">
                <a16:creationId xmlns:a16="http://schemas.microsoft.com/office/drawing/2014/main" id="{4FC5063E-4D4E-40F9-84E0-7A330CFC1F8D}"/>
              </a:ext>
            </a:extLst>
          </p:cNvPr>
          <p:cNvPicPr>
            <a:picLocks noGrp="1" noChangeAspect="1"/>
          </p:cNvPicPr>
          <p:nvPr>
            <p:ph idx="1"/>
          </p:nvPr>
        </p:nvPicPr>
        <p:blipFill>
          <a:blip r:embed="rId2"/>
          <a:stretch>
            <a:fillRect/>
          </a:stretch>
        </p:blipFill>
        <p:spPr>
          <a:xfrm>
            <a:off x="1176527" y="1825625"/>
            <a:ext cx="9838945" cy="4351338"/>
          </a:xfrm>
          <a:prstGeom prst="rect">
            <a:avLst/>
          </a:prstGeom>
        </p:spPr>
      </p:pic>
    </p:spTree>
    <p:extLst>
      <p:ext uri="{BB962C8B-B14F-4D97-AF65-F5344CB8AC3E}">
        <p14:creationId xmlns:p14="http://schemas.microsoft.com/office/powerpoint/2010/main" val="8399625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847183" y="1100291"/>
            <a:ext cx="9877927" cy="5570658"/>
          </a:xfrm>
        </p:spPr>
        <p:txBody>
          <a:bodyPr>
            <a:noAutofit/>
          </a:bodyPr>
          <a:lstStyle/>
          <a:p>
            <a:pPr marL="0" indent="0">
              <a:lnSpc>
                <a:spcPct val="150000"/>
              </a:lnSpc>
              <a:buNone/>
            </a:pPr>
            <a:r>
              <a:rPr lang="pl-PL" sz="1800" dirty="0">
                <a:latin typeface="Futura LT Book" charset="0"/>
                <a:ea typeface="Futura LT Book" charset="0"/>
                <a:cs typeface="Futura LT Book" charset="0"/>
              </a:rPr>
              <a:t>Usługa </a:t>
            </a:r>
            <a:r>
              <a:rPr lang="pl-PL" sz="1800" dirty="0">
                <a:solidFill>
                  <a:srgbClr val="947FD7"/>
                </a:solidFill>
                <a:latin typeface="Futura LT Book" charset="0"/>
                <a:ea typeface="Futura LT Book" charset="0"/>
                <a:cs typeface="Futura LT Book" charset="0"/>
              </a:rPr>
              <a:t>BOSZ</a:t>
            </a:r>
            <a:r>
              <a:rPr lang="pl-PL" sz="1800" dirty="0">
                <a:latin typeface="Futura LT Book" charset="0"/>
                <a:ea typeface="Futura LT Book" charset="0"/>
                <a:cs typeface="Futura LT Book" charset="0"/>
              </a:rPr>
              <a:t> zakłada ofertę w wersji podstawowej, która może zostać rozszerzona o dodatkowe usługi.</a:t>
            </a:r>
          </a:p>
          <a:p>
            <a:pPr marL="0" indent="0">
              <a:buNone/>
            </a:pPr>
            <a:endParaRPr lang="pl-PL" sz="1800" dirty="0">
              <a:latin typeface="Futura LT Book" charset="0"/>
              <a:ea typeface="Futura LT Book" charset="0"/>
              <a:cs typeface="Futura LT Book" charset="0"/>
            </a:endParaRPr>
          </a:p>
          <a:p>
            <a:pPr marL="0" indent="0">
              <a:buNone/>
            </a:pPr>
            <a:r>
              <a:rPr lang="pl-PL" sz="1800" dirty="0">
                <a:latin typeface="Futura LT Book" charset="0"/>
                <a:ea typeface="Futura LT Book" charset="0"/>
                <a:cs typeface="Futura LT Book" charset="0"/>
              </a:rPr>
              <a:t>Wersja podstawowa </a:t>
            </a:r>
            <a:r>
              <a:rPr lang="pl-PL" sz="1800" dirty="0">
                <a:solidFill>
                  <a:srgbClr val="947FD7"/>
                </a:solidFill>
                <a:latin typeface="Futura LT Book" charset="0"/>
                <a:ea typeface="Futura LT Book" charset="0"/>
                <a:cs typeface="Futura LT Book" charset="0"/>
              </a:rPr>
              <a:t>XXX PLN/MIESIĄC </a:t>
            </a:r>
            <a:r>
              <a:rPr lang="pl-PL" sz="1800" dirty="0">
                <a:latin typeface="Futura LT Book" charset="0"/>
                <a:ea typeface="Futura LT Book" charset="0"/>
                <a:cs typeface="Futura LT Book" charset="0"/>
              </a:rPr>
              <a:t>w tym:</a:t>
            </a:r>
          </a:p>
          <a:p>
            <a:pPr lvl="0"/>
            <a:r>
              <a:rPr lang="pl-PL" sz="1500" dirty="0">
                <a:latin typeface="Futura LT Book" charset="0"/>
                <a:ea typeface="Futura LT Book" charset="0"/>
                <a:cs typeface="Futura LT Book" charset="0"/>
              </a:rPr>
              <a:t>5 pytań, na które będą odpowiadali respondenci</a:t>
            </a:r>
          </a:p>
          <a:p>
            <a:pPr lvl="0"/>
            <a:r>
              <a:rPr lang="pl-PL" sz="1500" dirty="0">
                <a:latin typeface="Futura LT Book" charset="0"/>
                <a:ea typeface="Futura LT Book" charset="0"/>
                <a:cs typeface="Futura LT Book" charset="0"/>
              </a:rPr>
              <a:t>Minimalna reprezentatywna próba 300 osób</a:t>
            </a:r>
          </a:p>
          <a:p>
            <a:pPr lvl="0"/>
            <a:r>
              <a:rPr lang="pl-PL" sz="1500" dirty="0">
                <a:latin typeface="Futura LT Book" charset="0"/>
                <a:ea typeface="Futura LT Book" charset="0"/>
                <a:cs typeface="Futura LT Book" charset="0"/>
              </a:rPr>
              <a:t>Minimalny okres wykupienia abonamentu to rok</a:t>
            </a:r>
          </a:p>
          <a:p>
            <a:pPr lvl="0"/>
            <a:r>
              <a:rPr lang="pl-PL" sz="1500" dirty="0">
                <a:latin typeface="Futura LT Book" charset="0"/>
                <a:ea typeface="Futura LT Book" charset="0"/>
                <a:cs typeface="Futura LT Book" charset="0"/>
              </a:rPr>
              <a:t>Obsługa platformy</a:t>
            </a:r>
          </a:p>
          <a:p>
            <a:pPr lvl="0"/>
            <a:r>
              <a:rPr lang="pl-PL" sz="1500" dirty="0">
                <a:latin typeface="Futura LT Book" charset="0"/>
                <a:ea typeface="Futura LT Book" charset="0"/>
                <a:cs typeface="Futura LT Book" charset="0"/>
              </a:rPr>
              <a:t>Możliwość wykorzystywania graficznych wykresów analiz</a:t>
            </a:r>
          </a:p>
          <a:p>
            <a:pPr lvl="0"/>
            <a:r>
              <a:rPr lang="pl-PL" sz="1500" dirty="0">
                <a:latin typeface="Futura LT Book" charset="0"/>
                <a:ea typeface="Futura LT Book" charset="0"/>
                <a:cs typeface="Futura LT Book" charset="0"/>
              </a:rPr>
              <a:t>Możliwość doboru dowolnych pytań</a:t>
            </a:r>
          </a:p>
          <a:p>
            <a:pPr lvl="0"/>
            <a:r>
              <a:rPr lang="pl-PL" sz="1500" dirty="0">
                <a:latin typeface="Futura LT Book" charset="0"/>
                <a:ea typeface="Futura LT Book" charset="0"/>
                <a:cs typeface="Futura LT Book" charset="0"/>
              </a:rPr>
              <a:t>Tworzenie raportu miesięcznego i całorocznego</a:t>
            </a:r>
          </a:p>
          <a:p>
            <a:pPr lvl="0"/>
            <a:r>
              <a:rPr lang="pl-PL" sz="1500" dirty="0">
                <a:latin typeface="Futura LT Book" charset="0"/>
                <a:ea typeface="Futura LT Book" charset="0"/>
                <a:cs typeface="Futura LT Book" charset="0"/>
              </a:rPr>
              <a:t>Pomoc w problemach technicznych</a:t>
            </a:r>
          </a:p>
          <a:p>
            <a:pPr lvl="0"/>
            <a:r>
              <a:rPr lang="pl-PL" sz="1500" dirty="0">
                <a:latin typeface="Futura LT Book" charset="0"/>
                <a:ea typeface="Futura LT Book" charset="0"/>
                <a:cs typeface="Futura LT Book" charset="0"/>
              </a:rPr>
              <a:t>Możliwość udostępniania wyników</a:t>
            </a:r>
          </a:p>
        </p:txBody>
      </p:sp>
      <p:sp>
        <p:nvSpPr>
          <p:cNvPr id="14" name="Tytuł 1"/>
          <p:cNvSpPr txBox="1">
            <a:spLocks/>
          </p:cNvSpPr>
          <p:nvPr/>
        </p:nvSpPr>
        <p:spPr>
          <a:xfrm rot="16200000">
            <a:off x="8456149" y="3046039"/>
            <a:ext cx="7038563" cy="7218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pl-PL" sz="4600" dirty="0">
                <a:solidFill>
                  <a:srgbClr val="615787">
                    <a:alpha val="40000"/>
                  </a:srgbClr>
                </a:solidFill>
                <a:latin typeface="Futura Medium" charset="0"/>
                <a:ea typeface="Futura Medium" charset="0"/>
                <a:cs typeface="Futura Medium" charset="0"/>
              </a:rPr>
              <a:t>KOSZTORYS</a:t>
            </a:r>
          </a:p>
        </p:txBody>
      </p:sp>
      <p:grpSp>
        <p:nvGrpSpPr>
          <p:cNvPr id="13" name="Group 12"/>
          <p:cNvGrpSpPr/>
          <p:nvPr/>
        </p:nvGrpSpPr>
        <p:grpSpPr>
          <a:xfrm>
            <a:off x="-10" y="-2"/>
            <a:ext cx="256694" cy="6862107"/>
            <a:chOff x="-10" y="-2"/>
            <a:chExt cx="256694" cy="6862107"/>
          </a:xfrm>
        </p:grpSpPr>
        <p:sp>
          <p:nvSpPr>
            <p:cNvPr id="15" name="Rectangle 14"/>
            <p:cNvSpPr/>
            <p:nvPr/>
          </p:nvSpPr>
          <p:spPr>
            <a:xfrm>
              <a:off x="-5" y="-2"/>
              <a:ext cx="256683" cy="864000"/>
            </a:xfrm>
            <a:prstGeom prst="rect">
              <a:avLst/>
            </a:prstGeom>
            <a:solidFill>
              <a:srgbClr val="D24F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16" name="Rectangle 15"/>
            <p:cNvSpPr/>
            <p:nvPr/>
          </p:nvSpPr>
          <p:spPr>
            <a:xfrm>
              <a:off x="-6" y="851121"/>
              <a:ext cx="256683" cy="864000"/>
            </a:xfrm>
            <a:prstGeom prst="rect">
              <a:avLst/>
            </a:prstGeom>
            <a:solidFill>
              <a:srgbClr val="F15D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17" name="Rectangle 16"/>
            <p:cNvSpPr/>
            <p:nvPr/>
          </p:nvSpPr>
          <p:spPr>
            <a:xfrm>
              <a:off x="-9" y="1700738"/>
              <a:ext cx="256683" cy="864000"/>
            </a:xfrm>
            <a:prstGeom prst="rect">
              <a:avLst/>
            </a:prstGeom>
            <a:solidFill>
              <a:srgbClr val="D79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18" name="Rectangle 17"/>
            <p:cNvSpPr/>
            <p:nvPr/>
          </p:nvSpPr>
          <p:spPr>
            <a:xfrm>
              <a:off x="-9" y="2568040"/>
              <a:ext cx="256683" cy="860714"/>
            </a:xfrm>
            <a:prstGeom prst="rect">
              <a:avLst/>
            </a:prstGeom>
            <a:solidFill>
              <a:srgbClr val="CA9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19" name="Rectangle 18"/>
            <p:cNvSpPr/>
            <p:nvPr/>
          </p:nvSpPr>
          <p:spPr>
            <a:xfrm>
              <a:off x="-10" y="3420984"/>
              <a:ext cx="256683" cy="864000"/>
            </a:xfrm>
            <a:prstGeom prst="rect">
              <a:avLst/>
            </a:prstGeom>
            <a:solidFill>
              <a:srgbClr val="AC9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20" name="Rectangle 19"/>
            <p:cNvSpPr/>
            <p:nvPr/>
          </p:nvSpPr>
          <p:spPr>
            <a:xfrm>
              <a:off x="1" y="4276998"/>
              <a:ext cx="256683" cy="864000"/>
            </a:xfrm>
            <a:prstGeom prst="rect">
              <a:avLst/>
            </a:prstGeom>
            <a:solidFill>
              <a:srgbClr val="947F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21" name="Rectangle 20"/>
            <p:cNvSpPr/>
            <p:nvPr/>
          </p:nvSpPr>
          <p:spPr>
            <a:xfrm>
              <a:off x="0" y="5137903"/>
              <a:ext cx="256683" cy="864000"/>
            </a:xfrm>
            <a:prstGeom prst="rect">
              <a:avLst/>
            </a:prstGeom>
            <a:solidFill>
              <a:srgbClr val="7E71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22" name="Rectangle 21"/>
            <p:cNvSpPr/>
            <p:nvPr/>
          </p:nvSpPr>
          <p:spPr>
            <a:xfrm>
              <a:off x="1" y="5998105"/>
              <a:ext cx="256683" cy="864000"/>
            </a:xfrm>
            <a:prstGeom prst="rect">
              <a:avLst/>
            </a:prstGeom>
            <a:solidFill>
              <a:srgbClr val="615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grpSp>
    </p:spTree>
    <p:extLst>
      <p:ext uri="{BB962C8B-B14F-4D97-AF65-F5344CB8AC3E}">
        <p14:creationId xmlns:p14="http://schemas.microsoft.com/office/powerpoint/2010/main" val="3236925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859375" y="1977938"/>
            <a:ext cx="9877927" cy="1175121"/>
          </a:xfrm>
        </p:spPr>
        <p:txBody>
          <a:bodyPr>
            <a:noAutofit/>
          </a:bodyPr>
          <a:lstStyle/>
          <a:p>
            <a:pPr marL="0" indent="0">
              <a:lnSpc>
                <a:spcPct val="150000"/>
              </a:lnSpc>
              <a:buNone/>
            </a:pPr>
            <a:r>
              <a:rPr lang="pl-PL" sz="1800" dirty="0">
                <a:latin typeface="Futura LT Book" charset="0"/>
                <a:ea typeface="Futura LT Book" charset="0"/>
                <a:cs typeface="Futura LT Book" charset="0"/>
              </a:rPr>
              <a:t>Do wersji podstawowej mogą być dokupione na życzenie klienta dodatkowe pytania za każde dodatkowe pytanie, na które odpowiedział respondent kwota xxx PLN</a:t>
            </a:r>
          </a:p>
        </p:txBody>
      </p:sp>
      <p:sp>
        <p:nvSpPr>
          <p:cNvPr id="14" name="Tytuł 1"/>
          <p:cNvSpPr txBox="1">
            <a:spLocks/>
          </p:cNvSpPr>
          <p:nvPr/>
        </p:nvSpPr>
        <p:spPr>
          <a:xfrm rot="16200000">
            <a:off x="8247602" y="3094165"/>
            <a:ext cx="7166901" cy="7218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pl-PL" sz="9400" dirty="0">
              <a:solidFill>
                <a:srgbClr val="F5F5F5"/>
              </a:solidFill>
              <a:latin typeface="Futura Medium" charset="0"/>
              <a:ea typeface="Futura Medium" charset="0"/>
              <a:cs typeface="Futura Medium" charset="0"/>
            </a:endParaRPr>
          </a:p>
        </p:txBody>
      </p:sp>
      <p:sp>
        <p:nvSpPr>
          <p:cNvPr id="2" name="Rectangle 1"/>
          <p:cNvSpPr/>
          <p:nvPr/>
        </p:nvSpPr>
        <p:spPr>
          <a:xfrm>
            <a:off x="859759" y="3334438"/>
            <a:ext cx="9300411" cy="2554545"/>
          </a:xfrm>
          <a:prstGeom prst="rect">
            <a:avLst/>
          </a:prstGeom>
        </p:spPr>
        <p:txBody>
          <a:bodyPr wrap="square">
            <a:spAutoFit/>
          </a:bodyPr>
          <a:lstStyle/>
          <a:p>
            <a:r>
              <a:rPr lang="pl-PL" sz="4000" dirty="0">
                <a:solidFill>
                  <a:srgbClr val="615787"/>
                </a:solidFill>
                <a:latin typeface="Futura LT Book" charset="0"/>
                <a:ea typeface="Futura LT Book" charset="0"/>
                <a:cs typeface="Futura LT Book" charset="0"/>
              </a:rPr>
              <a:t>KOSZT = </a:t>
            </a:r>
          </a:p>
          <a:p>
            <a:r>
              <a:rPr lang="pl-PL" sz="4000" dirty="0">
                <a:latin typeface="Futura LT Book" charset="0"/>
                <a:ea typeface="Futura LT Book" charset="0"/>
                <a:cs typeface="Futura LT Book" charset="0"/>
              </a:rPr>
              <a:t>LICZBA RESPONDENTÓW*</a:t>
            </a:r>
          </a:p>
          <a:p>
            <a:r>
              <a:rPr lang="pl-PL" sz="4000" dirty="0">
                <a:latin typeface="Futura LT Book" charset="0"/>
                <a:ea typeface="Futura LT Book" charset="0"/>
                <a:cs typeface="Futura LT Book" charset="0"/>
              </a:rPr>
              <a:t>LICZBA PYTAŃ*</a:t>
            </a:r>
          </a:p>
          <a:p>
            <a:r>
              <a:rPr lang="pl-PL" sz="4000" dirty="0">
                <a:latin typeface="Futura LT Book" charset="0"/>
                <a:ea typeface="Futura LT Book" charset="0"/>
                <a:cs typeface="Futura LT Book" charset="0"/>
              </a:rPr>
              <a:t>KOSZT POJEDYNCZEGO PYTANIA </a:t>
            </a:r>
          </a:p>
        </p:txBody>
      </p:sp>
      <p:sp>
        <p:nvSpPr>
          <p:cNvPr id="15" name="Tytuł 1"/>
          <p:cNvSpPr txBox="1">
            <a:spLocks/>
          </p:cNvSpPr>
          <p:nvPr/>
        </p:nvSpPr>
        <p:spPr>
          <a:xfrm rot="16200000">
            <a:off x="8456149" y="3046039"/>
            <a:ext cx="7038563" cy="7218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pl-PL" sz="4600" dirty="0">
                <a:solidFill>
                  <a:srgbClr val="615787">
                    <a:alpha val="40000"/>
                  </a:srgbClr>
                </a:solidFill>
                <a:latin typeface="Futura Medium" charset="0"/>
                <a:ea typeface="Futura Medium" charset="0"/>
                <a:cs typeface="Futura Medium" charset="0"/>
              </a:rPr>
              <a:t>KOSZTORYS</a:t>
            </a:r>
          </a:p>
        </p:txBody>
      </p:sp>
      <p:grpSp>
        <p:nvGrpSpPr>
          <p:cNvPr id="16" name="Group 15"/>
          <p:cNvGrpSpPr/>
          <p:nvPr/>
        </p:nvGrpSpPr>
        <p:grpSpPr>
          <a:xfrm>
            <a:off x="-10" y="-2"/>
            <a:ext cx="256694" cy="6862107"/>
            <a:chOff x="-10" y="-2"/>
            <a:chExt cx="256694" cy="6862107"/>
          </a:xfrm>
        </p:grpSpPr>
        <p:sp>
          <p:nvSpPr>
            <p:cNvPr id="17" name="Rectangle 16"/>
            <p:cNvSpPr/>
            <p:nvPr/>
          </p:nvSpPr>
          <p:spPr>
            <a:xfrm>
              <a:off x="-5" y="-2"/>
              <a:ext cx="256683" cy="864000"/>
            </a:xfrm>
            <a:prstGeom prst="rect">
              <a:avLst/>
            </a:prstGeom>
            <a:solidFill>
              <a:srgbClr val="D24F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18" name="Rectangle 17"/>
            <p:cNvSpPr/>
            <p:nvPr/>
          </p:nvSpPr>
          <p:spPr>
            <a:xfrm>
              <a:off x="-6" y="851121"/>
              <a:ext cx="256683" cy="864000"/>
            </a:xfrm>
            <a:prstGeom prst="rect">
              <a:avLst/>
            </a:prstGeom>
            <a:solidFill>
              <a:srgbClr val="F15D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19" name="Rectangle 18"/>
            <p:cNvSpPr/>
            <p:nvPr/>
          </p:nvSpPr>
          <p:spPr>
            <a:xfrm>
              <a:off x="-9" y="1700738"/>
              <a:ext cx="256683" cy="864000"/>
            </a:xfrm>
            <a:prstGeom prst="rect">
              <a:avLst/>
            </a:prstGeom>
            <a:solidFill>
              <a:srgbClr val="D79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20" name="Rectangle 19"/>
            <p:cNvSpPr/>
            <p:nvPr/>
          </p:nvSpPr>
          <p:spPr>
            <a:xfrm>
              <a:off x="-9" y="2568040"/>
              <a:ext cx="256683" cy="860714"/>
            </a:xfrm>
            <a:prstGeom prst="rect">
              <a:avLst/>
            </a:prstGeom>
            <a:solidFill>
              <a:srgbClr val="CA9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21" name="Rectangle 20"/>
            <p:cNvSpPr/>
            <p:nvPr/>
          </p:nvSpPr>
          <p:spPr>
            <a:xfrm>
              <a:off x="-10" y="3420984"/>
              <a:ext cx="256683" cy="864000"/>
            </a:xfrm>
            <a:prstGeom prst="rect">
              <a:avLst/>
            </a:prstGeom>
            <a:solidFill>
              <a:srgbClr val="AC9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22" name="Rectangle 21"/>
            <p:cNvSpPr/>
            <p:nvPr/>
          </p:nvSpPr>
          <p:spPr>
            <a:xfrm>
              <a:off x="1" y="4276998"/>
              <a:ext cx="256683" cy="864000"/>
            </a:xfrm>
            <a:prstGeom prst="rect">
              <a:avLst/>
            </a:prstGeom>
            <a:solidFill>
              <a:srgbClr val="947F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23" name="Rectangle 22"/>
            <p:cNvSpPr/>
            <p:nvPr/>
          </p:nvSpPr>
          <p:spPr>
            <a:xfrm>
              <a:off x="0" y="5137903"/>
              <a:ext cx="256683" cy="864000"/>
            </a:xfrm>
            <a:prstGeom prst="rect">
              <a:avLst/>
            </a:prstGeom>
            <a:solidFill>
              <a:srgbClr val="7E71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24" name="Rectangle 23"/>
            <p:cNvSpPr/>
            <p:nvPr/>
          </p:nvSpPr>
          <p:spPr>
            <a:xfrm>
              <a:off x="1" y="5998105"/>
              <a:ext cx="256683" cy="864000"/>
            </a:xfrm>
            <a:prstGeom prst="rect">
              <a:avLst/>
            </a:prstGeom>
            <a:solidFill>
              <a:srgbClr val="615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grpSp>
    </p:spTree>
    <p:extLst>
      <p:ext uri="{BB962C8B-B14F-4D97-AF65-F5344CB8AC3E}">
        <p14:creationId xmlns:p14="http://schemas.microsoft.com/office/powerpoint/2010/main" val="958331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838200" y="1971929"/>
            <a:ext cx="9263064" cy="1432649"/>
          </a:xfrm>
        </p:spPr>
        <p:txBody>
          <a:bodyPr>
            <a:noAutofit/>
          </a:bodyPr>
          <a:lstStyle/>
          <a:p>
            <a:pPr marL="0" indent="0">
              <a:lnSpc>
                <a:spcPct val="150000"/>
              </a:lnSpc>
              <a:buNone/>
            </a:pPr>
            <a:r>
              <a:rPr lang="pl-PL" sz="1800" dirty="0">
                <a:solidFill>
                  <a:srgbClr val="CA4C9D"/>
                </a:solidFill>
                <a:latin typeface="Futura CE Book" charset="0"/>
                <a:ea typeface="Futura CE Book" charset="0"/>
                <a:cs typeface="Futura CE Book" charset="0"/>
              </a:rPr>
              <a:t>KLAVO</a:t>
            </a:r>
            <a:r>
              <a:rPr lang="pl-PL" sz="1800" dirty="0">
                <a:latin typeface="Futura CE Book" charset="0"/>
                <a:ea typeface="Futura CE Book" charset="0"/>
                <a:cs typeface="Futura CE Book" charset="0"/>
              </a:rPr>
              <a:t> to firma zajmująca się dostarczaniem usług </a:t>
            </a:r>
            <a:r>
              <a:rPr lang="pl-PL" sz="1800" dirty="0">
                <a:solidFill>
                  <a:srgbClr val="D24FA2"/>
                </a:solidFill>
                <a:latin typeface="Futura CE Book" charset="0"/>
                <a:ea typeface="Futura CE Book" charset="0"/>
                <a:cs typeface="Futura CE Book" charset="0"/>
              </a:rPr>
              <a:t>DLA INSTYTUCJI KULTURY. </a:t>
            </a:r>
            <a:r>
              <a:rPr lang="pl-PL" sz="1800" dirty="0">
                <a:latin typeface="Futura CE Book" charset="0"/>
                <a:ea typeface="Futura CE Book" charset="0"/>
                <a:cs typeface="Futura CE Book" charset="0"/>
              </a:rPr>
              <a:t>Chcemy, aby nasze usługi zwiększały jakość świadczonych usług wobec zwiedzających Instytucje Kultury. </a:t>
            </a:r>
          </a:p>
        </p:txBody>
      </p:sp>
      <p:grpSp>
        <p:nvGrpSpPr>
          <p:cNvPr id="4" name="Group 3"/>
          <p:cNvGrpSpPr/>
          <p:nvPr/>
        </p:nvGrpSpPr>
        <p:grpSpPr>
          <a:xfrm>
            <a:off x="-10" y="-2"/>
            <a:ext cx="256694" cy="6862107"/>
            <a:chOff x="-10" y="-2"/>
            <a:chExt cx="256694" cy="6862107"/>
          </a:xfrm>
        </p:grpSpPr>
        <p:sp>
          <p:nvSpPr>
            <p:cNvPr id="30" name="Rectangle 29"/>
            <p:cNvSpPr/>
            <p:nvPr/>
          </p:nvSpPr>
          <p:spPr>
            <a:xfrm>
              <a:off x="-5" y="-2"/>
              <a:ext cx="256683" cy="864000"/>
            </a:xfrm>
            <a:prstGeom prst="rect">
              <a:avLst/>
            </a:prstGeom>
            <a:solidFill>
              <a:srgbClr val="D24F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31" name="Rectangle 30"/>
            <p:cNvSpPr/>
            <p:nvPr/>
          </p:nvSpPr>
          <p:spPr>
            <a:xfrm>
              <a:off x="-6" y="851121"/>
              <a:ext cx="256683" cy="864000"/>
            </a:xfrm>
            <a:prstGeom prst="rect">
              <a:avLst/>
            </a:prstGeom>
            <a:solidFill>
              <a:srgbClr val="F15D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32" name="Rectangle 31"/>
            <p:cNvSpPr/>
            <p:nvPr/>
          </p:nvSpPr>
          <p:spPr>
            <a:xfrm>
              <a:off x="-9" y="1712930"/>
              <a:ext cx="256683" cy="864000"/>
            </a:xfrm>
            <a:prstGeom prst="rect">
              <a:avLst/>
            </a:prstGeom>
            <a:solidFill>
              <a:srgbClr val="D79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33" name="Rectangle 32"/>
            <p:cNvSpPr/>
            <p:nvPr/>
          </p:nvSpPr>
          <p:spPr>
            <a:xfrm>
              <a:off x="-9" y="2568040"/>
              <a:ext cx="256683" cy="860714"/>
            </a:xfrm>
            <a:prstGeom prst="rect">
              <a:avLst/>
            </a:prstGeom>
            <a:solidFill>
              <a:srgbClr val="CA9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34" name="Rectangle 33"/>
            <p:cNvSpPr/>
            <p:nvPr/>
          </p:nvSpPr>
          <p:spPr>
            <a:xfrm>
              <a:off x="-10" y="3420984"/>
              <a:ext cx="256683" cy="864000"/>
            </a:xfrm>
            <a:prstGeom prst="rect">
              <a:avLst/>
            </a:prstGeom>
            <a:solidFill>
              <a:srgbClr val="AC9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35" name="Rectangle 34"/>
            <p:cNvSpPr/>
            <p:nvPr/>
          </p:nvSpPr>
          <p:spPr>
            <a:xfrm>
              <a:off x="1" y="4276998"/>
              <a:ext cx="256683" cy="864000"/>
            </a:xfrm>
            <a:prstGeom prst="rect">
              <a:avLst/>
            </a:prstGeom>
            <a:solidFill>
              <a:srgbClr val="947F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36" name="Rectangle 35"/>
            <p:cNvSpPr/>
            <p:nvPr/>
          </p:nvSpPr>
          <p:spPr>
            <a:xfrm>
              <a:off x="0" y="5137903"/>
              <a:ext cx="256683" cy="864000"/>
            </a:xfrm>
            <a:prstGeom prst="rect">
              <a:avLst/>
            </a:prstGeom>
            <a:solidFill>
              <a:srgbClr val="7E71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37" name="Rectangle 36"/>
            <p:cNvSpPr/>
            <p:nvPr/>
          </p:nvSpPr>
          <p:spPr>
            <a:xfrm>
              <a:off x="1" y="5998105"/>
              <a:ext cx="256683" cy="864000"/>
            </a:xfrm>
            <a:prstGeom prst="rect">
              <a:avLst/>
            </a:prstGeom>
            <a:solidFill>
              <a:srgbClr val="615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grpSp>
      <p:sp>
        <p:nvSpPr>
          <p:cNvPr id="38" name="TextBox 37"/>
          <p:cNvSpPr txBox="1"/>
          <p:nvPr/>
        </p:nvSpPr>
        <p:spPr>
          <a:xfrm rot="16200000">
            <a:off x="8502882" y="3011439"/>
            <a:ext cx="6985234" cy="707886"/>
          </a:xfrm>
          <a:prstGeom prst="rect">
            <a:avLst/>
          </a:prstGeom>
          <a:noFill/>
        </p:spPr>
        <p:txBody>
          <a:bodyPr wrap="square" rtlCol="0">
            <a:spAutoFit/>
          </a:bodyPr>
          <a:lstStyle/>
          <a:p>
            <a:pPr algn="r"/>
            <a:r>
              <a:rPr lang="pl-PL" sz="4000" dirty="0">
                <a:solidFill>
                  <a:srgbClr val="D24FA2">
                    <a:alpha val="40000"/>
                  </a:srgbClr>
                </a:solidFill>
                <a:latin typeface="Futura" charset="0"/>
                <a:ea typeface="Futura" charset="0"/>
                <a:cs typeface="Futura" charset="0"/>
              </a:rPr>
              <a:t>NASZA DZIAŁALOŚĆ</a:t>
            </a:r>
          </a:p>
        </p:txBody>
      </p:sp>
      <p:grpSp>
        <p:nvGrpSpPr>
          <p:cNvPr id="13" name="Group 3">
            <a:extLst>
              <a:ext uri="{FF2B5EF4-FFF2-40B4-BE49-F238E27FC236}">
                <a16:creationId xmlns:a16="http://schemas.microsoft.com/office/drawing/2014/main" id="{87E589D8-8B4B-4CCB-8049-C8B16B3F2CC9}"/>
              </a:ext>
            </a:extLst>
          </p:cNvPr>
          <p:cNvGrpSpPr/>
          <p:nvPr/>
        </p:nvGrpSpPr>
        <p:grpSpPr>
          <a:xfrm>
            <a:off x="152390" y="152398"/>
            <a:ext cx="256694" cy="6862107"/>
            <a:chOff x="-10" y="-2"/>
            <a:chExt cx="256694" cy="6862107"/>
          </a:xfrm>
        </p:grpSpPr>
        <p:sp>
          <p:nvSpPr>
            <p:cNvPr id="14" name="Rectangle 29">
              <a:extLst>
                <a:ext uri="{FF2B5EF4-FFF2-40B4-BE49-F238E27FC236}">
                  <a16:creationId xmlns:a16="http://schemas.microsoft.com/office/drawing/2014/main" id="{104400E5-7ACB-4720-8D33-E06D556186D7}"/>
                </a:ext>
              </a:extLst>
            </p:cNvPr>
            <p:cNvSpPr/>
            <p:nvPr/>
          </p:nvSpPr>
          <p:spPr>
            <a:xfrm>
              <a:off x="-5" y="-2"/>
              <a:ext cx="256683" cy="864000"/>
            </a:xfrm>
            <a:prstGeom prst="rect">
              <a:avLst/>
            </a:prstGeom>
            <a:solidFill>
              <a:srgbClr val="D24F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15" name="Rectangle 30">
              <a:extLst>
                <a:ext uri="{FF2B5EF4-FFF2-40B4-BE49-F238E27FC236}">
                  <a16:creationId xmlns:a16="http://schemas.microsoft.com/office/drawing/2014/main" id="{F7125685-55C4-47F6-9461-D138B2663ADA}"/>
                </a:ext>
              </a:extLst>
            </p:cNvPr>
            <p:cNvSpPr/>
            <p:nvPr/>
          </p:nvSpPr>
          <p:spPr>
            <a:xfrm>
              <a:off x="-6" y="851121"/>
              <a:ext cx="256683" cy="864000"/>
            </a:xfrm>
            <a:prstGeom prst="rect">
              <a:avLst/>
            </a:prstGeom>
            <a:solidFill>
              <a:srgbClr val="F15D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16" name="Rectangle 31">
              <a:extLst>
                <a:ext uri="{FF2B5EF4-FFF2-40B4-BE49-F238E27FC236}">
                  <a16:creationId xmlns:a16="http://schemas.microsoft.com/office/drawing/2014/main" id="{1AB2ADD1-A782-40A6-AE18-E959A1AC133B}"/>
                </a:ext>
              </a:extLst>
            </p:cNvPr>
            <p:cNvSpPr/>
            <p:nvPr/>
          </p:nvSpPr>
          <p:spPr>
            <a:xfrm>
              <a:off x="-9" y="1712930"/>
              <a:ext cx="256683" cy="864000"/>
            </a:xfrm>
            <a:prstGeom prst="rect">
              <a:avLst/>
            </a:prstGeom>
            <a:solidFill>
              <a:srgbClr val="D79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17" name="Rectangle 32">
              <a:extLst>
                <a:ext uri="{FF2B5EF4-FFF2-40B4-BE49-F238E27FC236}">
                  <a16:creationId xmlns:a16="http://schemas.microsoft.com/office/drawing/2014/main" id="{13C356F3-5817-4A9C-AA1A-8953D37FBB0D}"/>
                </a:ext>
              </a:extLst>
            </p:cNvPr>
            <p:cNvSpPr/>
            <p:nvPr/>
          </p:nvSpPr>
          <p:spPr>
            <a:xfrm>
              <a:off x="-9" y="2568040"/>
              <a:ext cx="256683" cy="860714"/>
            </a:xfrm>
            <a:prstGeom prst="rect">
              <a:avLst/>
            </a:prstGeom>
            <a:solidFill>
              <a:srgbClr val="CA9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18" name="Rectangle 33">
              <a:extLst>
                <a:ext uri="{FF2B5EF4-FFF2-40B4-BE49-F238E27FC236}">
                  <a16:creationId xmlns:a16="http://schemas.microsoft.com/office/drawing/2014/main" id="{93BCFDB4-AB52-4F94-9F80-7B595E01DE10}"/>
                </a:ext>
              </a:extLst>
            </p:cNvPr>
            <p:cNvSpPr/>
            <p:nvPr/>
          </p:nvSpPr>
          <p:spPr>
            <a:xfrm>
              <a:off x="-10" y="3420984"/>
              <a:ext cx="256683" cy="864000"/>
            </a:xfrm>
            <a:prstGeom prst="rect">
              <a:avLst/>
            </a:prstGeom>
            <a:solidFill>
              <a:srgbClr val="AC9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19" name="Rectangle 34">
              <a:extLst>
                <a:ext uri="{FF2B5EF4-FFF2-40B4-BE49-F238E27FC236}">
                  <a16:creationId xmlns:a16="http://schemas.microsoft.com/office/drawing/2014/main" id="{B48DA19E-9033-434D-8217-678E2293A77A}"/>
                </a:ext>
              </a:extLst>
            </p:cNvPr>
            <p:cNvSpPr/>
            <p:nvPr/>
          </p:nvSpPr>
          <p:spPr>
            <a:xfrm>
              <a:off x="1" y="4276998"/>
              <a:ext cx="256683" cy="864000"/>
            </a:xfrm>
            <a:prstGeom prst="rect">
              <a:avLst/>
            </a:prstGeom>
            <a:solidFill>
              <a:srgbClr val="947F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20" name="Rectangle 35">
              <a:extLst>
                <a:ext uri="{FF2B5EF4-FFF2-40B4-BE49-F238E27FC236}">
                  <a16:creationId xmlns:a16="http://schemas.microsoft.com/office/drawing/2014/main" id="{E4B0209D-2ABB-43E4-8CBF-84B60E5F7D92}"/>
                </a:ext>
              </a:extLst>
            </p:cNvPr>
            <p:cNvSpPr/>
            <p:nvPr/>
          </p:nvSpPr>
          <p:spPr>
            <a:xfrm>
              <a:off x="0" y="5137903"/>
              <a:ext cx="256683" cy="864000"/>
            </a:xfrm>
            <a:prstGeom prst="rect">
              <a:avLst/>
            </a:prstGeom>
            <a:solidFill>
              <a:srgbClr val="7E71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21" name="Rectangle 36">
              <a:extLst>
                <a:ext uri="{FF2B5EF4-FFF2-40B4-BE49-F238E27FC236}">
                  <a16:creationId xmlns:a16="http://schemas.microsoft.com/office/drawing/2014/main" id="{96E7E98D-3766-4356-81DA-B0DFAE7E3AC9}"/>
                </a:ext>
              </a:extLst>
            </p:cNvPr>
            <p:cNvSpPr/>
            <p:nvPr/>
          </p:nvSpPr>
          <p:spPr>
            <a:xfrm>
              <a:off x="1" y="5998105"/>
              <a:ext cx="256683" cy="864000"/>
            </a:xfrm>
            <a:prstGeom prst="rect">
              <a:avLst/>
            </a:prstGeom>
            <a:solidFill>
              <a:srgbClr val="615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grpSp>
    </p:spTree>
    <p:extLst>
      <p:ext uri="{BB962C8B-B14F-4D97-AF65-F5344CB8AC3E}">
        <p14:creationId xmlns:p14="http://schemas.microsoft.com/office/powerpoint/2010/main" val="19522667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 y="0"/>
            <a:ext cx="12191999" cy="864000"/>
          </a:xfrm>
          <a:prstGeom prst="rect">
            <a:avLst/>
          </a:prstGeom>
          <a:solidFill>
            <a:srgbClr val="D24F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5" name="Rectangle 4"/>
          <p:cNvSpPr/>
          <p:nvPr/>
        </p:nvSpPr>
        <p:spPr>
          <a:xfrm>
            <a:off x="4" y="851123"/>
            <a:ext cx="12191999" cy="864000"/>
          </a:xfrm>
          <a:prstGeom prst="rect">
            <a:avLst/>
          </a:prstGeom>
          <a:solidFill>
            <a:srgbClr val="F15D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6" name="Rectangle 5"/>
          <p:cNvSpPr/>
          <p:nvPr/>
        </p:nvSpPr>
        <p:spPr>
          <a:xfrm>
            <a:off x="1" y="1700740"/>
            <a:ext cx="12191999" cy="864000"/>
          </a:xfrm>
          <a:prstGeom prst="rect">
            <a:avLst/>
          </a:prstGeom>
          <a:solidFill>
            <a:srgbClr val="D79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4000" dirty="0">
              <a:latin typeface="Futura LT Book" charset="0"/>
              <a:ea typeface="Futura LT Book" charset="0"/>
              <a:cs typeface="Futura LT Book" charset="0"/>
            </a:endParaRPr>
          </a:p>
        </p:txBody>
      </p:sp>
      <p:sp>
        <p:nvSpPr>
          <p:cNvPr id="7" name="Rectangle 6"/>
          <p:cNvSpPr/>
          <p:nvPr/>
        </p:nvSpPr>
        <p:spPr>
          <a:xfrm>
            <a:off x="1" y="2568042"/>
            <a:ext cx="12191999" cy="860714"/>
          </a:xfrm>
          <a:prstGeom prst="rect">
            <a:avLst/>
          </a:prstGeom>
          <a:solidFill>
            <a:srgbClr val="CA9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4000" dirty="0">
                <a:latin typeface="Futura LT Book" charset="0"/>
                <a:ea typeface="Futura LT Book" charset="0"/>
                <a:cs typeface="Futura LT Book" charset="0"/>
              </a:rPr>
              <a:t>DZIĘKUJEMY</a:t>
            </a:r>
          </a:p>
        </p:txBody>
      </p:sp>
      <p:sp>
        <p:nvSpPr>
          <p:cNvPr id="8" name="Rectangle 7"/>
          <p:cNvSpPr/>
          <p:nvPr/>
        </p:nvSpPr>
        <p:spPr>
          <a:xfrm>
            <a:off x="0" y="3420986"/>
            <a:ext cx="12191999" cy="864000"/>
          </a:xfrm>
          <a:prstGeom prst="rect">
            <a:avLst/>
          </a:prstGeom>
          <a:solidFill>
            <a:srgbClr val="AC9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4000" dirty="0">
                <a:latin typeface="Futura LT Book" charset="0"/>
                <a:ea typeface="Futura LT Book" charset="0"/>
                <a:cs typeface="Futura LT Book" charset="0"/>
              </a:rPr>
              <a:t>ZA UWAGĘ</a:t>
            </a:r>
          </a:p>
        </p:txBody>
      </p:sp>
      <p:sp>
        <p:nvSpPr>
          <p:cNvPr id="9" name="Rectangle 8"/>
          <p:cNvSpPr/>
          <p:nvPr/>
        </p:nvSpPr>
        <p:spPr>
          <a:xfrm>
            <a:off x="11" y="4277000"/>
            <a:ext cx="12191999" cy="864000"/>
          </a:xfrm>
          <a:prstGeom prst="rect">
            <a:avLst/>
          </a:prstGeom>
          <a:solidFill>
            <a:srgbClr val="947F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10" name="Rectangle 9"/>
          <p:cNvSpPr/>
          <p:nvPr/>
        </p:nvSpPr>
        <p:spPr>
          <a:xfrm>
            <a:off x="10" y="5137905"/>
            <a:ext cx="12191999" cy="864000"/>
          </a:xfrm>
          <a:prstGeom prst="rect">
            <a:avLst/>
          </a:prstGeom>
          <a:solidFill>
            <a:srgbClr val="7E71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11" name="Rectangle 10"/>
          <p:cNvSpPr/>
          <p:nvPr/>
        </p:nvSpPr>
        <p:spPr>
          <a:xfrm>
            <a:off x="11" y="5998107"/>
            <a:ext cx="12191999" cy="864000"/>
          </a:xfrm>
          <a:prstGeom prst="rect">
            <a:avLst/>
          </a:prstGeom>
          <a:solidFill>
            <a:srgbClr val="615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Tree>
    <p:extLst>
      <p:ext uri="{BB962C8B-B14F-4D97-AF65-F5344CB8AC3E}">
        <p14:creationId xmlns:p14="http://schemas.microsoft.com/office/powerpoint/2010/main" val="1370851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838199" y="1959737"/>
            <a:ext cx="9813759" cy="2210082"/>
          </a:xfrm>
        </p:spPr>
        <p:txBody>
          <a:bodyPr>
            <a:normAutofit/>
          </a:bodyPr>
          <a:lstStyle/>
          <a:p>
            <a:pPr marL="0" indent="0">
              <a:lnSpc>
                <a:spcPct val="150000"/>
              </a:lnSpc>
              <a:buNone/>
            </a:pPr>
            <a:r>
              <a:rPr lang="pl-PL" sz="1800" dirty="0">
                <a:solidFill>
                  <a:srgbClr val="D24FA2"/>
                </a:solidFill>
                <a:latin typeface="Futura LT Book" charset="0"/>
                <a:ea typeface="Futura LT Book" charset="0"/>
                <a:cs typeface="Futura LT Book" charset="0"/>
              </a:rPr>
              <a:t>CELEM FIRMY JEST </a:t>
            </a:r>
            <a:r>
              <a:rPr lang="pl-PL" sz="1800" dirty="0">
                <a:latin typeface="Futura LT Book" charset="0"/>
                <a:ea typeface="Futura LT Book" charset="0"/>
                <a:cs typeface="Futura LT Book" charset="0"/>
              </a:rPr>
              <a:t>stworzenie modelu współpracy, w którym partner zewnętrzny KLAVO, jest w stanie przejąć i </a:t>
            </a:r>
            <a:r>
              <a:rPr lang="pl-PL" sz="1800" dirty="0">
                <a:solidFill>
                  <a:srgbClr val="D24FA2"/>
                </a:solidFill>
                <a:latin typeface="Futura LT Book" charset="0"/>
                <a:ea typeface="Futura LT Book" charset="0"/>
                <a:cs typeface="Futura LT Book" charset="0"/>
              </a:rPr>
              <a:t>EFEKTYWNIE ZARZĄDZAĆ ZADANIAMI</a:t>
            </a:r>
            <a:r>
              <a:rPr lang="pl-PL" sz="1800" dirty="0">
                <a:solidFill>
                  <a:srgbClr val="F15DC0"/>
                </a:solidFill>
                <a:latin typeface="Futura LT Book" charset="0"/>
                <a:ea typeface="Futura LT Book" charset="0"/>
                <a:cs typeface="Futura LT Book" charset="0"/>
              </a:rPr>
              <a:t>,</a:t>
            </a:r>
            <a:r>
              <a:rPr lang="pl-PL" sz="1800" dirty="0">
                <a:latin typeface="Futura LT Book" charset="0"/>
                <a:ea typeface="Futura LT Book" charset="0"/>
                <a:cs typeface="Futura LT Book" charset="0"/>
              </a:rPr>
              <a:t> które nie są głównymi obowiązkami pracowników merytorycznych.</a:t>
            </a:r>
          </a:p>
        </p:txBody>
      </p:sp>
      <p:grpSp>
        <p:nvGrpSpPr>
          <p:cNvPr id="23" name="Group 22"/>
          <p:cNvGrpSpPr/>
          <p:nvPr/>
        </p:nvGrpSpPr>
        <p:grpSpPr>
          <a:xfrm>
            <a:off x="-10" y="-2"/>
            <a:ext cx="256694" cy="6862107"/>
            <a:chOff x="-10" y="-2"/>
            <a:chExt cx="256694" cy="6862107"/>
          </a:xfrm>
        </p:grpSpPr>
        <p:sp>
          <p:nvSpPr>
            <p:cNvPr id="24" name="Rectangle 23"/>
            <p:cNvSpPr/>
            <p:nvPr/>
          </p:nvSpPr>
          <p:spPr>
            <a:xfrm>
              <a:off x="-5" y="-2"/>
              <a:ext cx="256683" cy="864000"/>
            </a:xfrm>
            <a:prstGeom prst="rect">
              <a:avLst/>
            </a:prstGeom>
            <a:solidFill>
              <a:srgbClr val="D24F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25" name="Rectangle 24"/>
            <p:cNvSpPr/>
            <p:nvPr/>
          </p:nvSpPr>
          <p:spPr>
            <a:xfrm>
              <a:off x="-6" y="851121"/>
              <a:ext cx="256683" cy="864000"/>
            </a:xfrm>
            <a:prstGeom prst="rect">
              <a:avLst/>
            </a:prstGeom>
            <a:solidFill>
              <a:srgbClr val="F15D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26" name="Rectangle 25"/>
            <p:cNvSpPr/>
            <p:nvPr/>
          </p:nvSpPr>
          <p:spPr>
            <a:xfrm>
              <a:off x="-9" y="1700738"/>
              <a:ext cx="256683" cy="864000"/>
            </a:xfrm>
            <a:prstGeom prst="rect">
              <a:avLst/>
            </a:prstGeom>
            <a:solidFill>
              <a:srgbClr val="D79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27" name="Rectangle 26"/>
            <p:cNvSpPr/>
            <p:nvPr/>
          </p:nvSpPr>
          <p:spPr>
            <a:xfrm>
              <a:off x="-9" y="2568040"/>
              <a:ext cx="256683" cy="860714"/>
            </a:xfrm>
            <a:prstGeom prst="rect">
              <a:avLst/>
            </a:prstGeom>
            <a:solidFill>
              <a:srgbClr val="CA9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28" name="Rectangle 27"/>
            <p:cNvSpPr/>
            <p:nvPr/>
          </p:nvSpPr>
          <p:spPr>
            <a:xfrm>
              <a:off x="-10" y="3420984"/>
              <a:ext cx="256683" cy="864000"/>
            </a:xfrm>
            <a:prstGeom prst="rect">
              <a:avLst/>
            </a:prstGeom>
            <a:solidFill>
              <a:srgbClr val="AC9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29" name="Rectangle 28"/>
            <p:cNvSpPr/>
            <p:nvPr/>
          </p:nvSpPr>
          <p:spPr>
            <a:xfrm>
              <a:off x="1" y="4276998"/>
              <a:ext cx="256683" cy="864000"/>
            </a:xfrm>
            <a:prstGeom prst="rect">
              <a:avLst/>
            </a:prstGeom>
            <a:solidFill>
              <a:srgbClr val="947F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30" name="Rectangle 29"/>
            <p:cNvSpPr/>
            <p:nvPr/>
          </p:nvSpPr>
          <p:spPr>
            <a:xfrm>
              <a:off x="0" y="5137903"/>
              <a:ext cx="256683" cy="864000"/>
            </a:xfrm>
            <a:prstGeom prst="rect">
              <a:avLst/>
            </a:prstGeom>
            <a:solidFill>
              <a:srgbClr val="7E71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31" name="Rectangle 30"/>
            <p:cNvSpPr/>
            <p:nvPr/>
          </p:nvSpPr>
          <p:spPr>
            <a:xfrm>
              <a:off x="1" y="5998105"/>
              <a:ext cx="256683" cy="864000"/>
            </a:xfrm>
            <a:prstGeom prst="rect">
              <a:avLst/>
            </a:prstGeom>
            <a:solidFill>
              <a:srgbClr val="615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grpSp>
      <p:sp>
        <p:nvSpPr>
          <p:cNvPr id="32" name="TextBox 31"/>
          <p:cNvSpPr txBox="1"/>
          <p:nvPr/>
        </p:nvSpPr>
        <p:spPr>
          <a:xfrm rot="16200000">
            <a:off x="8502882" y="3011439"/>
            <a:ext cx="6985234" cy="707886"/>
          </a:xfrm>
          <a:prstGeom prst="rect">
            <a:avLst/>
          </a:prstGeom>
          <a:noFill/>
        </p:spPr>
        <p:txBody>
          <a:bodyPr wrap="square" rtlCol="0">
            <a:spAutoFit/>
          </a:bodyPr>
          <a:lstStyle/>
          <a:p>
            <a:pPr algn="r"/>
            <a:r>
              <a:rPr lang="pl-PL" sz="4000" dirty="0">
                <a:solidFill>
                  <a:srgbClr val="D24FA2">
                    <a:alpha val="40000"/>
                  </a:srgbClr>
                </a:solidFill>
                <a:latin typeface="Futura" charset="0"/>
                <a:ea typeface="Futura" charset="0"/>
                <a:cs typeface="Futura" charset="0"/>
              </a:rPr>
              <a:t>NASZA DZIAŁALOŚĆ</a:t>
            </a:r>
          </a:p>
        </p:txBody>
      </p:sp>
    </p:spTree>
    <p:extLst>
      <p:ext uri="{BB962C8B-B14F-4D97-AF65-F5344CB8AC3E}">
        <p14:creationId xmlns:p14="http://schemas.microsoft.com/office/powerpoint/2010/main" val="6132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796590" y="1959737"/>
            <a:ext cx="5855368" cy="923363"/>
          </a:xfrm>
        </p:spPr>
        <p:txBody>
          <a:bodyPr>
            <a:noAutofit/>
          </a:bodyPr>
          <a:lstStyle/>
          <a:p>
            <a:pPr marL="0" indent="0">
              <a:lnSpc>
                <a:spcPct val="150000"/>
              </a:lnSpc>
              <a:buNone/>
            </a:pPr>
            <a:r>
              <a:rPr lang="pl-PL" sz="1800" dirty="0">
                <a:latin typeface="Futura LT Book" charset="0"/>
                <a:ea typeface="Futura LT Book" charset="0"/>
                <a:cs typeface="Futura LT Book" charset="0"/>
              </a:rPr>
              <a:t>Zespół Klavo składa się z ponad </a:t>
            </a:r>
            <a:r>
              <a:rPr lang="pl-PL" sz="1800" dirty="0">
                <a:solidFill>
                  <a:srgbClr val="F15DC1"/>
                </a:solidFill>
                <a:latin typeface="Futura LT Book" charset="0"/>
                <a:ea typeface="Futura LT Book" charset="0"/>
                <a:cs typeface="Futura LT Book" charset="0"/>
              </a:rPr>
              <a:t>20 OSÓB</a:t>
            </a:r>
            <a:r>
              <a:rPr lang="pl-PL" sz="1800" dirty="0">
                <a:solidFill>
                  <a:srgbClr val="F15DC0"/>
                </a:solidFill>
                <a:latin typeface="Futura LT Book" charset="0"/>
                <a:ea typeface="Futura LT Book" charset="0"/>
                <a:cs typeface="Futura LT Book" charset="0"/>
              </a:rPr>
              <a:t>,</a:t>
            </a:r>
            <a:r>
              <a:rPr lang="pl-PL" sz="1800" dirty="0">
                <a:latin typeface="Futura LT Book" charset="0"/>
                <a:ea typeface="Futura LT Book" charset="0"/>
                <a:cs typeface="Futura LT Book" charset="0"/>
              </a:rPr>
              <a:t> które chcą aktywnie uczestniczyć na rynku badań kultury. </a:t>
            </a:r>
          </a:p>
        </p:txBody>
      </p:sp>
      <p:sp>
        <p:nvSpPr>
          <p:cNvPr id="6" name="TextBox 5"/>
          <p:cNvSpPr txBox="1"/>
          <p:nvPr/>
        </p:nvSpPr>
        <p:spPr>
          <a:xfrm rot="16200000">
            <a:off x="9901399" y="1590778"/>
            <a:ext cx="4174284" cy="800219"/>
          </a:xfrm>
          <a:prstGeom prst="rect">
            <a:avLst/>
          </a:prstGeom>
          <a:noFill/>
        </p:spPr>
        <p:txBody>
          <a:bodyPr wrap="none" rtlCol="0">
            <a:spAutoFit/>
          </a:bodyPr>
          <a:lstStyle/>
          <a:p>
            <a:pPr algn="r"/>
            <a:r>
              <a:rPr lang="pl-PL" sz="4600" dirty="0">
                <a:solidFill>
                  <a:srgbClr val="F15DC0">
                    <a:alpha val="40000"/>
                  </a:srgbClr>
                </a:solidFill>
                <a:latin typeface="Futura Medium" charset="0"/>
                <a:ea typeface="Futura Medium" charset="0"/>
                <a:cs typeface="Futura Medium" charset="0"/>
              </a:rPr>
              <a:t>NASZ ZESPÓŁ</a:t>
            </a:r>
          </a:p>
        </p:txBody>
      </p:sp>
      <p:grpSp>
        <p:nvGrpSpPr>
          <p:cNvPr id="22" name="Group 21"/>
          <p:cNvGrpSpPr/>
          <p:nvPr/>
        </p:nvGrpSpPr>
        <p:grpSpPr>
          <a:xfrm>
            <a:off x="-10" y="-2"/>
            <a:ext cx="256694" cy="6862107"/>
            <a:chOff x="-10" y="-2"/>
            <a:chExt cx="256694" cy="6862107"/>
          </a:xfrm>
        </p:grpSpPr>
        <p:sp>
          <p:nvSpPr>
            <p:cNvPr id="23" name="Rectangle 22"/>
            <p:cNvSpPr/>
            <p:nvPr/>
          </p:nvSpPr>
          <p:spPr>
            <a:xfrm>
              <a:off x="-5" y="-2"/>
              <a:ext cx="256683" cy="864000"/>
            </a:xfrm>
            <a:prstGeom prst="rect">
              <a:avLst/>
            </a:prstGeom>
            <a:solidFill>
              <a:srgbClr val="D24F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34" name="Rectangle 33"/>
            <p:cNvSpPr/>
            <p:nvPr/>
          </p:nvSpPr>
          <p:spPr>
            <a:xfrm>
              <a:off x="-6" y="851121"/>
              <a:ext cx="256683" cy="864000"/>
            </a:xfrm>
            <a:prstGeom prst="rect">
              <a:avLst/>
            </a:prstGeom>
            <a:solidFill>
              <a:srgbClr val="F15D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35" name="Rectangle 34"/>
            <p:cNvSpPr/>
            <p:nvPr/>
          </p:nvSpPr>
          <p:spPr>
            <a:xfrm>
              <a:off x="-9" y="1700738"/>
              <a:ext cx="256683" cy="864000"/>
            </a:xfrm>
            <a:prstGeom prst="rect">
              <a:avLst/>
            </a:prstGeom>
            <a:solidFill>
              <a:srgbClr val="D79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36" name="Rectangle 35"/>
            <p:cNvSpPr/>
            <p:nvPr/>
          </p:nvSpPr>
          <p:spPr>
            <a:xfrm>
              <a:off x="-9" y="2568040"/>
              <a:ext cx="256683" cy="860714"/>
            </a:xfrm>
            <a:prstGeom prst="rect">
              <a:avLst/>
            </a:prstGeom>
            <a:solidFill>
              <a:srgbClr val="CA9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37" name="Rectangle 36"/>
            <p:cNvSpPr/>
            <p:nvPr/>
          </p:nvSpPr>
          <p:spPr>
            <a:xfrm>
              <a:off x="-10" y="3420984"/>
              <a:ext cx="256683" cy="864000"/>
            </a:xfrm>
            <a:prstGeom prst="rect">
              <a:avLst/>
            </a:prstGeom>
            <a:solidFill>
              <a:srgbClr val="AC9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38" name="Rectangle 37"/>
            <p:cNvSpPr/>
            <p:nvPr/>
          </p:nvSpPr>
          <p:spPr>
            <a:xfrm>
              <a:off x="1" y="4276998"/>
              <a:ext cx="256683" cy="864000"/>
            </a:xfrm>
            <a:prstGeom prst="rect">
              <a:avLst/>
            </a:prstGeom>
            <a:solidFill>
              <a:srgbClr val="947F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39" name="Rectangle 38"/>
            <p:cNvSpPr/>
            <p:nvPr/>
          </p:nvSpPr>
          <p:spPr>
            <a:xfrm>
              <a:off x="0" y="5137903"/>
              <a:ext cx="256683" cy="864000"/>
            </a:xfrm>
            <a:prstGeom prst="rect">
              <a:avLst/>
            </a:prstGeom>
            <a:solidFill>
              <a:srgbClr val="7E71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40" name="Rectangle 39"/>
            <p:cNvSpPr/>
            <p:nvPr/>
          </p:nvSpPr>
          <p:spPr>
            <a:xfrm>
              <a:off x="1" y="5998105"/>
              <a:ext cx="256683" cy="864000"/>
            </a:xfrm>
            <a:prstGeom prst="rect">
              <a:avLst/>
            </a:prstGeom>
            <a:solidFill>
              <a:srgbClr val="615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grpSp>
      <p:pic>
        <p:nvPicPr>
          <p:cNvPr id="42" name="Picture 41"/>
          <p:cNvPicPr>
            <a:picLocks noChangeAspect="1"/>
          </p:cNvPicPr>
          <p:nvPr/>
        </p:nvPicPr>
        <p:blipFill rotWithShape="1">
          <a:blip r:embed="rId3">
            <a:extLst>
              <a:ext uri="{28A0092B-C50C-407E-A947-70E740481C1C}">
                <a14:useLocalDpi xmlns:a14="http://schemas.microsoft.com/office/drawing/2010/main" val="0"/>
              </a:ext>
            </a:extLst>
          </a:blip>
          <a:srcRect l="4202"/>
          <a:stretch/>
        </p:blipFill>
        <p:spPr>
          <a:xfrm>
            <a:off x="272717" y="0"/>
            <a:ext cx="4388638" cy="6858000"/>
          </a:xfrm>
          <a:prstGeom prst="rect">
            <a:avLst/>
          </a:prstGeom>
        </p:spPr>
      </p:pic>
    </p:spTree>
    <p:extLst>
      <p:ext uri="{BB962C8B-B14F-4D97-AF65-F5344CB8AC3E}">
        <p14:creationId xmlns:p14="http://schemas.microsoft.com/office/powerpoint/2010/main" val="344591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850871" y="1959737"/>
            <a:ext cx="8993218" cy="2002664"/>
          </a:xfrm>
        </p:spPr>
        <p:txBody>
          <a:bodyPr>
            <a:noAutofit/>
          </a:bodyPr>
          <a:lstStyle/>
          <a:p>
            <a:pPr marL="0" indent="0">
              <a:lnSpc>
                <a:spcPct val="150000"/>
              </a:lnSpc>
              <a:buNone/>
            </a:pPr>
            <a:r>
              <a:rPr lang="pl-PL" sz="1800" dirty="0">
                <a:latin typeface="Futura LT Book" charset="0"/>
                <a:ea typeface="Futura LT Book" charset="0"/>
                <a:cs typeface="Futura LT Book" charset="0"/>
              </a:rPr>
              <a:t>Wśród naszych pracowników są </a:t>
            </a:r>
            <a:r>
              <a:rPr lang="pl-PL" sz="1800" dirty="0">
                <a:solidFill>
                  <a:srgbClr val="F15DC0"/>
                </a:solidFill>
                <a:latin typeface="Futura LT Book" charset="0"/>
                <a:ea typeface="Futura LT Book" charset="0"/>
                <a:cs typeface="Futura LT Book" charset="0"/>
              </a:rPr>
              <a:t>OSOBY Z WIELOLETNIM DOŚWIADCZENIEM </a:t>
            </a:r>
            <a:r>
              <a:rPr lang="pl-PL" sz="1800" dirty="0">
                <a:latin typeface="Futura LT Book" charset="0"/>
                <a:ea typeface="Futura LT Book" charset="0"/>
                <a:cs typeface="Futura LT Book" charset="0"/>
              </a:rPr>
              <a:t>oraz z wykształceniem wyższym pozwalającym na efektywne zarządzanie zadaniami w instytucjach kultury. </a:t>
            </a:r>
          </a:p>
        </p:txBody>
      </p:sp>
      <p:sp>
        <p:nvSpPr>
          <p:cNvPr id="23" name="TextBox 22"/>
          <p:cNvSpPr txBox="1"/>
          <p:nvPr/>
        </p:nvSpPr>
        <p:spPr>
          <a:xfrm rot="16200000">
            <a:off x="9901399" y="1590778"/>
            <a:ext cx="4174284" cy="800219"/>
          </a:xfrm>
          <a:prstGeom prst="rect">
            <a:avLst/>
          </a:prstGeom>
          <a:noFill/>
        </p:spPr>
        <p:txBody>
          <a:bodyPr wrap="none" rtlCol="0">
            <a:spAutoFit/>
          </a:bodyPr>
          <a:lstStyle/>
          <a:p>
            <a:pPr algn="r"/>
            <a:r>
              <a:rPr lang="pl-PL" sz="4600" dirty="0">
                <a:solidFill>
                  <a:srgbClr val="F15DC0">
                    <a:alpha val="40000"/>
                  </a:srgbClr>
                </a:solidFill>
                <a:latin typeface="Futura Medium" charset="0"/>
                <a:ea typeface="Futura Medium" charset="0"/>
                <a:cs typeface="Futura Medium" charset="0"/>
              </a:rPr>
              <a:t>NASZ ZESPÓŁ</a:t>
            </a:r>
          </a:p>
        </p:txBody>
      </p:sp>
      <p:grpSp>
        <p:nvGrpSpPr>
          <p:cNvPr id="34" name="Group 33"/>
          <p:cNvGrpSpPr/>
          <p:nvPr/>
        </p:nvGrpSpPr>
        <p:grpSpPr>
          <a:xfrm>
            <a:off x="-10" y="-2"/>
            <a:ext cx="256694" cy="6862107"/>
            <a:chOff x="-10" y="-2"/>
            <a:chExt cx="256694" cy="6862107"/>
          </a:xfrm>
        </p:grpSpPr>
        <p:sp>
          <p:nvSpPr>
            <p:cNvPr id="35" name="Rectangle 34"/>
            <p:cNvSpPr/>
            <p:nvPr/>
          </p:nvSpPr>
          <p:spPr>
            <a:xfrm>
              <a:off x="-5" y="-2"/>
              <a:ext cx="256683" cy="864000"/>
            </a:xfrm>
            <a:prstGeom prst="rect">
              <a:avLst/>
            </a:prstGeom>
            <a:solidFill>
              <a:srgbClr val="D24F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36" name="Rectangle 35"/>
            <p:cNvSpPr/>
            <p:nvPr/>
          </p:nvSpPr>
          <p:spPr>
            <a:xfrm>
              <a:off x="-6" y="851121"/>
              <a:ext cx="256683" cy="864000"/>
            </a:xfrm>
            <a:prstGeom prst="rect">
              <a:avLst/>
            </a:prstGeom>
            <a:solidFill>
              <a:srgbClr val="F15D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37" name="Rectangle 36"/>
            <p:cNvSpPr/>
            <p:nvPr/>
          </p:nvSpPr>
          <p:spPr>
            <a:xfrm>
              <a:off x="-9" y="1700738"/>
              <a:ext cx="256683" cy="864000"/>
            </a:xfrm>
            <a:prstGeom prst="rect">
              <a:avLst/>
            </a:prstGeom>
            <a:solidFill>
              <a:srgbClr val="D79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38" name="Rectangle 37"/>
            <p:cNvSpPr/>
            <p:nvPr/>
          </p:nvSpPr>
          <p:spPr>
            <a:xfrm>
              <a:off x="-9" y="2568040"/>
              <a:ext cx="256683" cy="860714"/>
            </a:xfrm>
            <a:prstGeom prst="rect">
              <a:avLst/>
            </a:prstGeom>
            <a:solidFill>
              <a:srgbClr val="CA9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39" name="Rectangle 38"/>
            <p:cNvSpPr/>
            <p:nvPr/>
          </p:nvSpPr>
          <p:spPr>
            <a:xfrm>
              <a:off x="-10" y="3420984"/>
              <a:ext cx="256683" cy="864000"/>
            </a:xfrm>
            <a:prstGeom prst="rect">
              <a:avLst/>
            </a:prstGeom>
            <a:solidFill>
              <a:srgbClr val="AC9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40" name="Rectangle 39"/>
            <p:cNvSpPr/>
            <p:nvPr/>
          </p:nvSpPr>
          <p:spPr>
            <a:xfrm>
              <a:off x="1" y="4276998"/>
              <a:ext cx="256683" cy="864000"/>
            </a:xfrm>
            <a:prstGeom prst="rect">
              <a:avLst/>
            </a:prstGeom>
            <a:solidFill>
              <a:srgbClr val="947F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41" name="Rectangle 40"/>
            <p:cNvSpPr/>
            <p:nvPr/>
          </p:nvSpPr>
          <p:spPr>
            <a:xfrm>
              <a:off x="0" y="5137903"/>
              <a:ext cx="256683" cy="864000"/>
            </a:xfrm>
            <a:prstGeom prst="rect">
              <a:avLst/>
            </a:prstGeom>
            <a:solidFill>
              <a:srgbClr val="7E71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42" name="Rectangle 41"/>
            <p:cNvSpPr/>
            <p:nvPr/>
          </p:nvSpPr>
          <p:spPr>
            <a:xfrm>
              <a:off x="1" y="5998105"/>
              <a:ext cx="256683" cy="864000"/>
            </a:xfrm>
            <a:prstGeom prst="rect">
              <a:avLst/>
            </a:prstGeom>
            <a:solidFill>
              <a:srgbClr val="615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grpSp>
    </p:spTree>
    <p:extLst>
      <p:ext uri="{BB962C8B-B14F-4D97-AF65-F5344CB8AC3E}">
        <p14:creationId xmlns:p14="http://schemas.microsoft.com/office/powerpoint/2010/main" val="7401460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854723" y="1959737"/>
            <a:ext cx="8646465" cy="2161159"/>
          </a:xfrm>
        </p:spPr>
        <p:txBody>
          <a:bodyPr>
            <a:normAutofit/>
          </a:bodyPr>
          <a:lstStyle/>
          <a:p>
            <a:pPr marL="0" indent="0">
              <a:lnSpc>
                <a:spcPct val="150000"/>
              </a:lnSpc>
              <a:buNone/>
            </a:pPr>
            <a:r>
              <a:rPr lang="pl-PL" sz="1800" dirty="0">
                <a:latin typeface="Futura LT Book" charset="0"/>
                <a:ea typeface="Futura LT Book" charset="0"/>
                <a:cs typeface="Futura LT Book" charset="0"/>
              </a:rPr>
              <a:t>Nasza firma funkcjonuje na rynku od </a:t>
            </a:r>
            <a:r>
              <a:rPr lang="pl-PL" sz="1800" dirty="0">
                <a:solidFill>
                  <a:srgbClr val="D795E9"/>
                </a:solidFill>
                <a:latin typeface="Futura LT Book" charset="0"/>
                <a:ea typeface="Futura LT Book" charset="0"/>
                <a:cs typeface="Futura LT Book" charset="0"/>
              </a:rPr>
              <a:t>3 LAT. </a:t>
            </a:r>
            <a:r>
              <a:rPr lang="pl-PL" sz="1800" dirty="0">
                <a:latin typeface="Futura LT Book" charset="0"/>
                <a:ea typeface="Futura LT Book" charset="0"/>
                <a:cs typeface="Futura LT Book" charset="0"/>
              </a:rPr>
              <a:t>Do tej pory przeprowadziła ponad </a:t>
            </a:r>
            <a:r>
              <a:rPr lang="pl-PL" sz="1800" dirty="0">
                <a:solidFill>
                  <a:srgbClr val="D795E9"/>
                </a:solidFill>
                <a:latin typeface="Futura LT Book" charset="0"/>
                <a:ea typeface="Futura LT Book" charset="0"/>
                <a:cs typeface="Futura LT Book" charset="0"/>
              </a:rPr>
              <a:t>50 BADAŃ</a:t>
            </a:r>
            <a:r>
              <a:rPr lang="pl-PL" sz="1800" dirty="0">
                <a:latin typeface="Futura LT Book" charset="0"/>
                <a:ea typeface="Futura LT Book" charset="0"/>
                <a:cs typeface="Futura LT Book" charset="0"/>
              </a:rPr>
              <a:t> w których wzięło udział ponad </a:t>
            </a:r>
            <a:r>
              <a:rPr lang="pl-PL" sz="1800" dirty="0">
                <a:solidFill>
                  <a:srgbClr val="D795E9"/>
                </a:solidFill>
                <a:latin typeface="Futura LT Book" charset="0"/>
                <a:ea typeface="Futura LT Book" charset="0"/>
                <a:cs typeface="Futura LT Book" charset="0"/>
              </a:rPr>
              <a:t>10 TYŚ RESPONDENTÓW.</a:t>
            </a:r>
          </a:p>
        </p:txBody>
      </p:sp>
      <p:sp>
        <p:nvSpPr>
          <p:cNvPr id="4" name="Rectangle 3"/>
          <p:cNvSpPr/>
          <p:nvPr/>
        </p:nvSpPr>
        <p:spPr>
          <a:xfrm rot="16200000">
            <a:off x="9155652" y="2300296"/>
            <a:ext cx="5689571" cy="800219"/>
          </a:xfrm>
          <a:prstGeom prst="rect">
            <a:avLst/>
          </a:prstGeom>
        </p:spPr>
        <p:txBody>
          <a:bodyPr wrap="none">
            <a:spAutoFit/>
          </a:bodyPr>
          <a:lstStyle/>
          <a:p>
            <a:r>
              <a:rPr lang="pl-PL" sz="4600" dirty="0">
                <a:solidFill>
                  <a:srgbClr val="D795E9">
                    <a:alpha val="40000"/>
                  </a:srgbClr>
                </a:solidFill>
                <a:latin typeface="Futura Medium" charset="0"/>
                <a:ea typeface="Futura Medium" charset="0"/>
                <a:cs typeface="Futura Medium" charset="0"/>
              </a:rPr>
              <a:t>WSPÓŁPRACUJEMY</a:t>
            </a:r>
          </a:p>
        </p:txBody>
      </p:sp>
      <p:grpSp>
        <p:nvGrpSpPr>
          <p:cNvPr id="14" name="Group 13"/>
          <p:cNvGrpSpPr/>
          <p:nvPr/>
        </p:nvGrpSpPr>
        <p:grpSpPr>
          <a:xfrm>
            <a:off x="-10" y="-2"/>
            <a:ext cx="256694" cy="6862107"/>
            <a:chOff x="-10" y="-2"/>
            <a:chExt cx="256694" cy="6862107"/>
          </a:xfrm>
        </p:grpSpPr>
        <p:sp>
          <p:nvSpPr>
            <p:cNvPr id="15" name="Rectangle 14"/>
            <p:cNvSpPr/>
            <p:nvPr/>
          </p:nvSpPr>
          <p:spPr>
            <a:xfrm>
              <a:off x="-5" y="-2"/>
              <a:ext cx="256683" cy="864000"/>
            </a:xfrm>
            <a:prstGeom prst="rect">
              <a:avLst/>
            </a:prstGeom>
            <a:solidFill>
              <a:srgbClr val="D24F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16" name="Rectangle 15"/>
            <p:cNvSpPr/>
            <p:nvPr/>
          </p:nvSpPr>
          <p:spPr>
            <a:xfrm>
              <a:off x="-6" y="851121"/>
              <a:ext cx="256683" cy="864000"/>
            </a:xfrm>
            <a:prstGeom prst="rect">
              <a:avLst/>
            </a:prstGeom>
            <a:solidFill>
              <a:srgbClr val="F15D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17" name="Rectangle 16"/>
            <p:cNvSpPr/>
            <p:nvPr/>
          </p:nvSpPr>
          <p:spPr>
            <a:xfrm>
              <a:off x="-9" y="1700738"/>
              <a:ext cx="256683" cy="864000"/>
            </a:xfrm>
            <a:prstGeom prst="rect">
              <a:avLst/>
            </a:prstGeom>
            <a:solidFill>
              <a:srgbClr val="D79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18" name="Rectangle 17"/>
            <p:cNvSpPr/>
            <p:nvPr/>
          </p:nvSpPr>
          <p:spPr>
            <a:xfrm>
              <a:off x="-9" y="2568040"/>
              <a:ext cx="256683" cy="860714"/>
            </a:xfrm>
            <a:prstGeom prst="rect">
              <a:avLst/>
            </a:prstGeom>
            <a:solidFill>
              <a:srgbClr val="CA9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19" name="Rectangle 18"/>
            <p:cNvSpPr/>
            <p:nvPr/>
          </p:nvSpPr>
          <p:spPr>
            <a:xfrm>
              <a:off x="-10" y="3420984"/>
              <a:ext cx="256683" cy="864000"/>
            </a:xfrm>
            <a:prstGeom prst="rect">
              <a:avLst/>
            </a:prstGeom>
            <a:solidFill>
              <a:srgbClr val="AC9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20" name="Rectangle 19"/>
            <p:cNvSpPr/>
            <p:nvPr/>
          </p:nvSpPr>
          <p:spPr>
            <a:xfrm>
              <a:off x="1" y="4276998"/>
              <a:ext cx="256683" cy="864000"/>
            </a:xfrm>
            <a:prstGeom prst="rect">
              <a:avLst/>
            </a:prstGeom>
            <a:solidFill>
              <a:srgbClr val="947F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21" name="Rectangle 20"/>
            <p:cNvSpPr/>
            <p:nvPr/>
          </p:nvSpPr>
          <p:spPr>
            <a:xfrm>
              <a:off x="0" y="5137903"/>
              <a:ext cx="256683" cy="864000"/>
            </a:xfrm>
            <a:prstGeom prst="rect">
              <a:avLst/>
            </a:prstGeom>
            <a:solidFill>
              <a:srgbClr val="7E71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22" name="Rectangle 21"/>
            <p:cNvSpPr/>
            <p:nvPr/>
          </p:nvSpPr>
          <p:spPr>
            <a:xfrm>
              <a:off x="1" y="5998105"/>
              <a:ext cx="256683" cy="864000"/>
            </a:xfrm>
            <a:prstGeom prst="rect">
              <a:avLst/>
            </a:prstGeom>
            <a:solidFill>
              <a:srgbClr val="615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grpSp>
    </p:spTree>
    <p:extLst>
      <p:ext uri="{BB962C8B-B14F-4D97-AF65-F5344CB8AC3E}">
        <p14:creationId xmlns:p14="http://schemas.microsoft.com/office/powerpoint/2010/main" val="19270919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6442" y="678767"/>
            <a:ext cx="2712607" cy="663791"/>
          </a:xfrm>
          <a:prstGeom prst="rect">
            <a:avLst/>
          </a:prstGeom>
        </p:spPr>
      </p:pic>
      <p:sp>
        <p:nvSpPr>
          <p:cNvPr id="3" name="Symbol zastępczy zawartości 2"/>
          <p:cNvSpPr>
            <a:spLocks noGrp="1"/>
          </p:cNvSpPr>
          <p:nvPr>
            <p:ph idx="1"/>
          </p:nvPr>
        </p:nvSpPr>
        <p:spPr>
          <a:xfrm>
            <a:off x="854723" y="1959739"/>
            <a:ext cx="9833811" cy="473801"/>
          </a:xfrm>
        </p:spPr>
        <p:txBody>
          <a:bodyPr>
            <a:normAutofit/>
          </a:bodyPr>
          <a:lstStyle/>
          <a:p>
            <a:pPr marL="0" indent="0">
              <a:buNone/>
            </a:pPr>
            <a:r>
              <a:rPr lang="pl-PL" sz="1800" dirty="0">
                <a:latin typeface="Futura LT Book" charset="0"/>
                <a:ea typeface="Futura LT Book" charset="0"/>
                <a:cs typeface="Futura LT Book" charset="0"/>
              </a:rPr>
              <a:t>Możemy poszczycić się przeprowadzaniem badań dla takich instytucji jak: </a:t>
            </a:r>
          </a:p>
        </p:txBody>
      </p:sp>
      <p:sp>
        <p:nvSpPr>
          <p:cNvPr id="14" name="Rectangle 13"/>
          <p:cNvSpPr/>
          <p:nvPr/>
        </p:nvSpPr>
        <p:spPr>
          <a:xfrm rot="16200000">
            <a:off x="9155652" y="2300296"/>
            <a:ext cx="5689571" cy="800219"/>
          </a:xfrm>
          <a:prstGeom prst="rect">
            <a:avLst/>
          </a:prstGeom>
        </p:spPr>
        <p:txBody>
          <a:bodyPr wrap="none">
            <a:spAutoFit/>
          </a:bodyPr>
          <a:lstStyle/>
          <a:p>
            <a:r>
              <a:rPr lang="pl-PL" sz="4600" dirty="0">
                <a:solidFill>
                  <a:srgbClr val="D795E9">
                    <a:alpha val="40000"/>
                  </a:srgbClr>
                </a:solidFill>
                <a:latin typeface="Futura Medium" charset="0"/>
                <a:ea typeface="Futura Medium" charset="0"/>
                <a:cs typeface="Futura Medium" charset="0"/>
              </a:rPr>
              <a:t>WSPÓŁPRACUJEMY</a:t>
            </a:r>
          </a:p>
        </p:txBody>
      </p:sp>
      <p:grpSp>
        <p:nvGrpSpPr>
          <p:cNvPr id="15" name="Group 14"/>
          <p:cNvGrpSpPr/>
          <p:nvPr/>
        </p:nvGrpSpPr>
        <p:grpSpPr>
          <a:xfrm>
            <a:off x="-10" y="-2"/>
            <a:ext cx="256694" cy="6862107"/>
            <a:chOff x="-10" y="-2"/>
            <a:chExt cx="256694" cy="6862107"/>
          </a:xfrm>
        </p:grpSpPr>
        <p:sp>
          <p:nvSpPr>
            <p:cNvPr id="16" name="Rectangle 15"/>
            <p:cNvSpPr/>
            <p:nvPr/>
          </p:nvSpPr>
          <p:spPr>
            <a:xfrm>
              <a:off x="-5" y="-2"/>
              <a:ext cx="256683" cy="864000"/>
            </a:xfrm>
            <a:prstGeom prst="rect">
              <a:avLst/>
            </a:prstGeom>
            <a:solidFill>
              <a:srgbClr val="D24F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17" name="Rectangle 16"/>
            <p:cNvSpPr/>
            <p:nvPr/>
          </p:nvSpPr>
          <p:spPr>
            <a:xfrm>
              <a:off x="-6" y="851121"/>
              <a:ext cx="256683" cy="864000"/>
            </a:xfrm>
            <a:prstGeom prst="rect">
              <a:avLst/>
            </a:prstGeom>
            <a:solidFill>
              <a:srgbClr val="F15D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18" name="Rectangle 17"/>
            <p:cNvSpPr/>
            <p:nvPr/>
          </p:nvSpPr>
          <p:spPr>
            <a:xfrm>
              <a:off x="-9" y="1700738"/>
              <a:ext cx="256683" cy="864000"/>
            </a:xfrm>
            <a:prstGeom prst="rect">
              <a:avLst/>
            </a:prstGeom>
            <a:solidFill>
              <a:srgbClr val="D79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19" name="Rectangle 18"/>
            <p:cNvSpPr/>
            <p:nvPr/>
          </p:nvSpPr>
          <p:spPr>
            <a:xfrm>
              <a:off x="-9" y="2568040"/>
              <a:ext cx="256683" cy="860714"/>
            </a:xfrm>
            <a:prstGeom prst="rect">
              <a:avLst/>
            </a:prstGeom>
            <a:solidFill>
              <a:srgbClr val="CA9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20" name="Rectangle 19"/>
            <p:cNvSpPr/>
            <p:nvPr/>
          </p:nvSpPr>
          <p:spPr>
            <a:xfrm>
              <a:off x="-10" y="3420984"/>
              <a:ext cx="256683" cy="864000"/>
            </a:xfrm>
            <a:prstGeom prst="rect">
              <a:avLst/>
            </a:prstGeom>
            <a:solidFill>
              <a:srgbClr val="AC9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21" name="Rectangle 20"/>
            <p:cNvSpPr/>
            <p:nvPr/>
          </p:nvSpPr>
          <p:spPr>
            <a:xfrm>
              <a:off x="1" y="4276998"/>
              <a:ext cx="256683" cy="864000"/>
            </a:xfrm>
            <a:prstGeom prst="rect">
              <a:avLst/>
            </a:prstGeom>
            <a:solidFill>
              <a:srgbClr val="947F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22" name="Rectangle 21"/>
            <p:cNvSpPr/>
            <p:nvPr/>
          </p:nvSpPr>
          <p:spPr>
            <a:xfrm>
              <a:off x="0" y="5137903"/>
              <a:ext cx="256683" cy="864000"/>
            </a:xfrm>
            <a:prstGeom prst="rect">
              <a:avLst/>
            </a:prstGeom>
            <a:solidFill>
              <a:srgbClr val="7E71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23" name="Rectangle 22"/>
            <p:cNvSpPr/>
            <p:nvPr/>
          </p:nvSpPr>
          <p:spPr>
            <a:xfrm>
              <a:off x="1" y="5998105"/>
              <a:ext cx="256683" cy="864000"/>
            </a:xfrm>
            <a:prstGeom prst="rect">
              <a:avLst/>
            </a:prstGeom>
            <a:solidFill>
              <a:srgbClr val="615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gr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8567" y="2944067"/>
            <a:ext cx="1713265" cy="1218754"/>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95468" y="4886629"/>
            <a:ext cx="2664413" cy="1065765"/>
          </a:xfrm>
          <a:prstGeom prst="rect">
            <a:avLst/>
          </a:prstGeom>
        </p:spPr>
      </p:pic>
      <p:pic>
        <p:nvPicPr>
          <p:cNvPr id="26" name="Picture 2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1554" y="2785329"/>
            <a:ext cx="1444888" cy="1536230"/>
          </a:xfrm>
          <a:prstGeom prst="rect">
            <a:avLst/>
          </a:prstGeom>
        </p:spPr>
      </p:pic>
      <p:pic>
        <p:nvPicPr>
          <p:cNvPr id="27" name="Picture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35687" y="4287289"/>
            <a:ext cx="1478540" cy="1480082"/>
          </a:xfrm>
          <a:prstGeom prst="rect">
            <a:avLst/>
          </a:prstGeom>
        </p:spPr>
      </p:pic>
      <p:pic>
        <p:nvPicPr>
          <p:cNvPr id="28" name="Picture 2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54455" y="5137903"/>
            <a:ext cx="1634439" cy="604068"/>
          </a:xfrm>
          <a:prstGeom prst="rect">
            <a:avLst/>
          </a:prstGeom>
        </p:spPr>
      </p:pic>
      <p:pic>
        <p:nvPicPr>
          <p:cNvPr id="29" name="Picture 2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538220" y="677493"/>
            <a:ext cx="1816730" cy="561954"/>
          </a:xfrm>
          <a:prstGeom prst="rect">
            <a:avLst/>
          </a:prstGeom>
        </p:spPr>
      </p:pic>
      <p:pic>
        <p:nvPicPr>
          <p:cNvPr id="30" name="Picture 2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019682" y="2589122"/>
            <a:ext cx="1961324" cy="1859335"/>
          </a:xfrm>
          <a:prstGeom prst="rect">
            <a:avLst/>
          </a:prstGeom>
        </p:spPr>
      </p:pic>
      <p:pic>
        <p:nvPicPr>
          <p:cNvPr id="31" name="Picture 3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69934" y="5001207"/>
            <a:ext cx="1212434" cy="756970"/>
          </a:xfrm>
          <a:prstGeom prst="rect">
            <a:avLst/>
          </a:prstGeom>
        </p:spPr>
      </p:pic>
      <p:pic>
        <p:nvPicPr>
          <p:cNvPr id="32" name="Picture 31"/>
          <p:cNvPicPr>
            <a:picLocks noChangeAspect="1"/>
          </p:cNvPicPr>
          <p:nvPr/>
        </p:nvPicPr>
        <p:blipFill rotWithShape="1">
          <a:blip r:embed="rId12">
            <a:extLst>
              <a:ext uri="{28A0092B-C50C-407E-A947-70E740481C1C}">
                <a14:useLocalDpi xmlns:a14="http://schemas.microsoft.com/office/drawing/2010/main" val="0"/>
              </a:ext>
            </a:extLst>
          </a:blip>
          <a:srcRect t="16342" r="18357" b="16402"/>
          <a:stretch/>
        </p:blipFill>
        <p:spPr>
          <a:xfrm>
            <a:off x="741003" y="607217"/>
            <a:ext cx="1285265" cy="1058780"/>
          </a:xfrm>
          <a:prstGeom prst="rect">
            <a:avLst/>
          </a:prstGeom>
        </p:spPr>
      </p:pic>
      <p:pic>
        <p:nvPicPr>
          <p:cNvPr id="33" name="Picture 3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279223" y="723068"/>
            <a:ext cx="2010026" cy="478796"/>
          </a:xfrm>
          <a:prstGeom prst="rect">
            <a:avLst/>
          </a:prstGeom>
        </p:spPr>
      </p:pic>
      <p:pic>
        <p:nvPicPr>
          <p:cNvPr id="34" name="Picture 33"/>
          <p:cNvPicPr>
            <a:picLocks noChangeAspect="1"/>
          </p:cNvPicPr>
          <p:nvPr/>
        </p:nvPicPr>
        <p:blipFill rotWithShape="1">
          <a:blip r:embed="rId14">
            <a:extLst>
              <a:ext uri="{28A0092B-C50C-407E-A947-70E740481C1C}">
                <a14:useLocalDpi xmlns:a14="http://schemas.microsoft.com/office/drawing/2010/main" val="0"/>
              </a:ext>
            </a:extLst>
          </a:blip>
          <a:srcRect l="6603" t="17580" r="6603" b="30059"/>
          <a:stretch/>
        </p:blipFill>
        <p:spPr>
          <a:xfrm>
            <a:off x="7538220" y="2944067"/>
            <a:ext cx="1676007" cy="833542"/>
          </a:xfrm>
          <a:prstGeom prst="rect">
            <a:avLst/>
          </a:prstGeom>
        </p:spPr>
      </p:pic>
    </p:spTree>
    <p:extLst>
      <p:ext uri="{BB962C8B-B14F-4D97-AF65-F5344CB8AC3E}">
        <p14:creationId xmlns:p14="http://schemas.microsoft.com/office/powerpoint/2010/main" val="20740990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rot="16200000">
            <a:off x="8495776" y="2937187"/>
            <a:ext cx="6970295" cy="871330"/>
          </a:xfrm>
        </p:spPr>
        <p:txBody>
          <a:bodyPr>
            <a:noAutofit/>
          </a:bodyPr>
          <a:lstStyle/>
          <a:p>
            <a:pPr algn="r"/>
            <a:r>
              <a:rPr lang="pl-PL" sz="4600" dirty="0">
                <a:solidFill>
                  <a:srgbClr val="CA97F9">
                    <a:alpha val="40000"/>
                  </a:srgbClr>
                </a:solidFill>
                <a:latin typeface="Futura Medium" charset="0"/>
                <a:ea typeface="Futura Medium" charset="0"/>
                <a:cs typeface="Futura Medium" charset="0"/>
              </a:rPr>
              <a:t>O PRODUKCIE </a:t>
            </a:r>
          </a:p>
        </p:txBody>
      </p:sp>
      <p:sp>
        <p:nvSpPr>
          <p:cNvPr id="3" name="Symbol zastępczy zawartości 2"/>
          <p:cNvSpPr>
            <a:spLocks noGrp="1"/>
          </p:cNvSpPr>
          <p:nvPr>
            <p:ph idx="1"/>
          </p:nvPr>
        </p:nvSpPr>
        <p:spPr>
          <a:xfrm>
            <a:off x="850392" y="1959737"/>
            <a:ext cx="9813758" cy="1783207"/>
          </a:xfrm>
        </p:spPr>
        <p:txBody>
          <a:bodyPr>
            <a:normAutofit/>
          </a:bodyPr>
          <a:lstStyle/>
          <a:p>
            <a:pPr marL="0" indent="0">
              <a:lnSpc>
                <a:spcPct val="150000"/>
              </a:lnSpc>
              <a:buNone/>
            </a:pPr>
            <a:r>
              <a:rPr lang="pl-PL" sz="1800" dirty="0">
                <a:latin typeface="Futura LT Book" charset="0"/>
                <a:ea typeface="Futura LT Book" charset="0"/>
                <a:cs typeface="Futura LT Book" charset="0"/>
              </a:rPr>
              <a:t>Produktem, który chcielibyśmy Państwu przedstawić jest program „Badanie Obsługi i Satysfakcji Zwiedzającego” </a:t>
            </a:r>
            <a:r>
              <a:rPr lang="pl-PL" sz="1800" dirty="0">
                <a:solidFill>
                  <a:srgbClr val="D795E9"/>
                </a:solidFill>
                <a:latin typeface="Futura LT Book" charset="0"/>
                <a:ea typeface="Futura LT Book" charset="0"/>
                <a:cs typeface="Futura LT Book" charset="0"/>
              </a:rPr>
              <a:t>BOSZ.</a:t>
            </a:r>
            <a:r>
              <a:rPr lang="pl-PL" sz="1800" dirty="0">
                <a:latin typeface="Futura LT Book" charset="0"/>
                <a:ea typeface="Futura LT Book" charset="0"/>
                <a:cs typeface="Futura LT Book" charset="0"/>
              </a:rPr>
              <a:t> Jest to usługa, która ma na celu monitorowanie w czasie rzeczywistym opinii klientów w Instytucjach Kultury. </a:t>
            </a:r>
          </a:p>
          <a:p>
            <a:pPr marL="0" indent="0">
              <a:buNone/>
            </a:pPr>
            <a:r>
              <a:rPr lang="pl-PL" sz="1800" dirty="0">
                <a:latin typeface="Futura LT Book" charset="0"/>
                <a:ea typeface="Futura LT Book" charset="0"/>
                <a:cs typeface="Futura LT Book" charset="0"/>
              </a:rPr>
              <a:t> </a:t>
            </a:r>
          </a:p>
        </p:txBody>
      </p:sp>
      <p:grpSp>
        <p:nvGrpSpPr>
          <p:cNvPr id="13" name="Group 12"/>
          <p:cNvGrpSpPr/>
          <p:nvPr/>
        </p:nvGrpSpPr>
        <p:grpSpPr>
          <a:xfrm>
            <a:off x="-10" y="-2"/>
            <a:ext cx="256694" cy="6862107"/>
            <a:chOff x="-10" y="-2"/>
            <a:chExt cx="256694" cy="6862107"/>
          </a:xfrm>
        </p:grpSpPr>
        <p:sp>
          <p:nvSpPr>
            <p:cNvPr id="14" name="Rectangle 13"/>
            <p:cNvSpPr/>
            <p:nvPr/>
          </p:nvSpPr>
          <p:spPr>
            <a:xfrm>
              <a:off x="-5" y="-2"/>
              <a:ext cx="256683" cy="864000"/>
            </a:xfrm>
            <a:prstGeom prst="rect">
              <a:avLst/>
            </a:prstGeom>
            <a:solidFill>
              <a:srgbClr val="D24F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15" name="Rectangle 14"/>
            <p:cNvSpPr/>
            <p:nvPr/>
          </p:nvSpPr>
          <p:spPr>
            <a:xfrm>
              <a:off x="-6" y="851121"/>
              <a:ext cx="256683" cy="864000"/>
            </a:xfrm>
            <a:prstGeom prst="rect">
              <a:avLst/>
            </a:prstGeom>
            <a:solidFill>
              <a:srgbClr val="F15D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16" name="Rectangle 15"/>
            <p:cNvSpPr/>
            <p:nvPr/>
          </p:nvSpPr>
          <p:spPr>
            <a:xfrm>
              <a:off x="-9" y="1700738"/>
              <a:ext cx="256683" cy="864000"/>
            </a:xfrm>
            <a:prstGeom prst="rect">
              <a:avLst/>
            </a:prstGeom>
            <a:solidFill>
              <a:srgbClr val="D79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17" name="Rectangle 16"/>
            <p:cNvSpPr/>
            <p:nvPr/>
          </p:nvSpPr>
          <p:spPr>
            <a:xfrm>
              <a:off x="-9" y="2568040"/>
              <a:ext cx="256683" cy="860714"/>
            </a:xfrm>
            <a:prstGeom prst="rect">
              <a:avLst/>
            </a:prstGeom>
            <a:solidFill>
              <a:srgbClr val="CA9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18" name="Rectangle 17"/>
            <p:cNvSpPr/>
            <p:nvPr/>
          </p:nvSpPr>
          <p:spPr>
            <a:xfrm>
              <a:off x="-10" y="3420984"/>
              <a:ext cx="256683" cy="864000"/>
            </a:xfrm>
            <a:prstGeom prst="rect">
              <a:avLst/>
            </a:prstGeom>
            <a:solidFill>
              <a:srgbClr val="AC9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19" name="Rectangle 18"/>
            <p:cNvSpPr/>
            <p:nvPr/>
          </p:nvSpPr>
          <p:spPr>
            <a:xfrm>
              <a:off x="1" y="4276998"/>
              <a:ext cx="256683" cy="864000"/>
            </a:xfrm>
            <a:prstGeom prst="rect">
              <a:avLst/>
            </a:prstGeom>
            <a:solidFill>
              <a:srgbClr val="947F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20" name="Rectangle 19"/>
            <p:cNvSpPr/>
            <p:nvPr/>
          </p:nvSpPr>
          <p:spPr>
            <a:xfrm>
              <a:off x="0" y="5137903"/>
              <a:ext cx="256683" cy="864000"/>
            </a:xfrm>
            <a:prstGeom prst="rect">
              <a:avLst/>
            </a:prstGeom>
            <a:solidFill>
              <a:srgbClr val="7E71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sp>
          <p:nvSpPr>
            <p:cNvPr id="21" name="Rectangle 20"/>
            <p:cNvSpPr/>
            <p:nvPr/>
          </p:nvSpPr>
          <p:spPr>
            <a:xfrm>
              <a:off x="1" y="5998105"/>
              <a:ext cx="256683" cy="864000"/>
            </a:xfrm>
            <a:prstGeom prst="rect">
              <a:avLst/>
            </a:prstGeom>
            <a:solidFill>
              <a:srgbClr val="615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dirty="0">
                <a:latin typeface="Futura LT Book" charset="0"/>
                <a:ea typeface="Futura LT Book" charset="0"/>
                <a:cs typeface="Futura LT Book" charset="0"/>
              </a:endParaRPr>
            </a:p>
          </p:txBody>
        </p:sp>
      </p:grpSp>
    </p:spTree>
    <p:extLst>
      <p:ext uri="{BB962C8B-B14F-4D97-AF65-F5344CB8AC3E}">
        <p14:creationId xmlns:p14="http://schemas.microsoft.com/office/powerpoint/2010/main" val="2860227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3671</TotalTime>
  <Words>943</Words>
  <Application>Microsoft Office PowerPoint</Application>
  <PresentationFormat>Panoramiczny</PresentationFormat>
  <Paragraphs>113</Paragraphs>
  <Slides>30</Slides>
  <Notes>8</Notes>
  <HiddenSlides>0</HiddenSlides>
  <MMClips>0</MMClips>
  <ScaleCrop>false</ScaleCrop>
  <HeadingPairs>
    <vt:vector size="6" baseType="variant">
      <vt:variant>
        <vt:lpstr>Używane czcionki</vt:lpstr>
      </vt:variant>
      <vt:variant>
        <vt:i4>7</vt:i4>
      </vt:variant>
      <vt:variant>
        <vt:lpstr>Motyw</vt:lpstr>
      </vt:variant>
      <vt:variant>
        <vt:i4>1</vt:i4>
      </vt:variant>
      <vt:variant>
        <vt:lpstr>Tytuły slajdów</vt:lpstr>
      </vt:variant>
      <vt:variant>
        <vt:i4>30</vt:i4>
      </vt:variant>
    </vt:vector>
  </HeadingPairs>
  <TitlesOfParts>
    <vt:vector size="38" baseType="lpstr">
      <vt:lpstr>Arial</vt:lpstr>
      <vt:lpstr>Calibri</vt:lpstr>
      <vt:lpstr>Calibri Light</vt:lpstr>
      <vt:lpstr>Futura</vt:lpstr>
      <vt:lpstr>Futura CE Book</vt:lpstr>
      <vt:lpstr>Futura LT Book</vt:lpstr>
      <vt:lpstr>Futura Medium</vt:lpstr>
      <vt:lpstr>Office Theme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O PRODUKCIE </vt:lpstr>
      <vt:lpstr>O PRODUKCIE </vt:lpstr>
      <vt:lpstr>O PRODUKCIE </vt:lpstr>
      <vt:lpstr>O PRODUKCIE </vt:lpstr>
      <vt:lpstr>JAK DZIAŁA PRODUKT </vt:lpstr>
      <vt:lpstr>JAK DZIAŁA PRODUKT </vt:lpstr>
      <vt:lpstr>JAK DZIAŁA PRODUKT </vt:lpstr>
      <vt:lpstr>JAK DZIAŁA PRODUKT </vt:lpstr>
      <vt:lpstr>JAK DZIAŁA PRODUKT </vt:lpstr>
      <vt:lpstr>DLA KOGO?</vt:lpstr>
      <vt:lpstr>DLA KOGO?</vt:lpstr>
      <vt:lpstr>DLA KOGO?</vt:lpstr>
      <vt:lpstr>DLA KOGO?</vt:lpstr>
      <vt:lpstr>PANEL ANKIETEO </vt:lpstr>
      <vt:lpstr>PANEL ANKIETEO </vt:lpstr>
      <vt:lpstr>PANEL ANKIETEO </vt:lpstr>
      <vt:lpstr>PANEL KLAVO </vt:lpstr>
      <vt:lpstr>PANEL ANKIETEO </vt:lpstr>
      <vt:lpstr>Prezentacja programu PowerPoint</vt:lpstr>
      <vt:lpstr>Prezentacja programu PowerPoint</vt:lpstr>
      <vt:lpstr>Prezentacja programu PowerPoint</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Karolina grochowska</cp:lastModifiedBy>
  <cp:revision>68</cp:revision>
  <dcterms:created xsi:type="dcterms:W3CDTF">2017-06-22T10:13:06Z</dcterms:created>
  <dcterms:modified xsi:type="dcterms:W3CDTF">2017-09-25T14:54:39Z</dcterms:modified>
</cp:coreProperties>
</file>